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79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 name="Google Shape;89;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2" name="Google Shape;102;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5" name="Google Shape;115;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2" name="Google Shape;122;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 name="Google Shape;134;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6" name="Google Shape;156;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2" name="Google Shape;162;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9" name="Google Shape;169;p1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6" name="Google Shape;176;p1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2" name="Google Shape;182;p1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8" name="Google Shape;198;p1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8" name="Google Shape;218;p1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8" name="Google Shape;238;p1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4" name="Google Shape;244;p1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0" name="Google Shape;250;p1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6" name="Google Shape;256;p2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3" name="Google Shape;263;p2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9" name="Google Shape;269;p2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0" name="Google Shape;280;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0" name="Google Shape;290;p2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6" name="Google Shape;296;p2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0" name="Google Shape;310;p2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4" name="Google Shape;324;p2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1" name="Google Shape;331;p2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8" name="Google Shape;338;p2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p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5" name="Google Shape;345;p3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1" name="Google Shape;351;p3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p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7" name="Google Shape;357;p3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XERRGapwSVQ&amp;t=17s"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HyZfIlxwsfI"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4.jpg"/><Relationship Id="rId7" Type="http://schemas.openxmlformats.org/officeDocument/2006/relationships/image" Target="../media/image8.jpg"/><Relationship Id="rId12"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7.jp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jpg"/><Relationship Id="rId4" Type="http://schemas.openxmlformats.org/officeDocument/2006/relationships/image" Target="../media/image5.png"/><Relationship Id="rId9" Type="http://schemas.openxmlformats.org/officeDocument/2006/relationships/image" Target="../media/image10.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jwLKPDJqldw"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image" Target="../media/image18.jpg"/><Relationship Id="rId7" Type="http://schemas.openxmlformats.org/officeDocument/2006/relationships/image" Target="../media/image22.jp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g"/></Relationships>
</file>

<file path=ppt/slides/_rels/slide23.xml.rels><?xml version="1.0" encoding="UTF-8" standalone="yes"?>
<Relationships xmlns="http://schemas.openxmlformats.org/package/2006/relationships"><Relationship Id="rId3" Type="http://schemas.openxmlformats.org/officeDocument/2006/relationships/image" Target="../media/image24.jpg"/><Relationship Id="rId7"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7.jpg"/><Relationship Id="rId5" Type="http://schemas.openxmlformats.org/officeDocument/2006/relationships/image" Target="../media/image26.png"/><Relationship Id="rId4" Type="http://schemas.openxmlformats.org/officeDocument/2006/relationships/image" Target="../media/image25.jpg"/></Relationships>
</file>

<file path=ppt/slides/_rels/slide24.xml.rels><?xml version="1.0" encoding="UTF-8" standalone="yes"?>
<Relationships xmlns="http://schemas.openxmlformats.org/package/2006/relationships"><Relationship Id="rId3" Type="http://schemas.openxmlformats.org/officeDocument/2006/relationships/hyperlink" Target="https://www.youtube.com/watch?v=fcbWb1FkSC0"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www.youtube.com/watch?v=KGqBfyQFG_g"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www.youtube.com/watch?v=rR-KP8KH1Ng"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6000"/>
              <a:buFont typeface="Calibri"/>
              <a:buNone/>
            </a:pPr>
            <a:r>
              <a:rPr lang="en-US"/>
              <a:t>Disney Virtual Trip</a:t>
            </a:r>
            <a:endParaRPr/>
          </a:p>
        </p:txBody>
      </p:sp>
      <p:sp>
        <p:nvSpPr>
          <p:cNvPr id="85" name="Google Shape;85;p13"/>
          <p:cNvSpPr txBox="1">
            <a:spLocks noGrp="1"/>
          </p:cNvSpPr>
          <p:nvPr>
            <p:ph type="subTitle" idx="1"/>
          </p:nvPr>
        </p:nvSpPr>
        <p:spPr>
          <a:xfrm>
            <a:off x="1524000" y="3602037"/>
            <a:ext cx="9144000" cy="2779511"/>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2400"/>
              <a:buNone/>
            </a:pPr>
            <a:r>
              <a:rPr lang="en-US"/>
              <a:t>Primary 1-3</a:t>
            </a:r>
            <a:endParaRPr/>
          </a:p>
          <a:p>
            <a:pPr marL="0" lvl="0" indent="0" algn="ctr" rtl="0">
              <a:lnSpc>
                <a:spcPct val="90000"/>
              </a:lnSpc>
              <a:spcBef>
                <a:spcPts val="1000"/>
              </a:spcBef>
              <a:spcAft>
                <a:spcPts val="0"/>
              </a:spcAft>
              <a:buClr>
                <a:schemeClr val="dk1"/>
              </a:buClr>
              <a:buSzPts val="2400"/>
              <a:buNone/>
            </a:pPr>
            <a:r>
              <a:rPr lang="en-US"/>
              <a:t>This PowerPoint has all of your schoolwork for this week.  All tasks are included in these slides which you can work through, Monday to Friday.  </a:t>
            </a:r>
            <a:endParaRPr/>
          </a:p>
          <a:p>
            <a:pPr marL="0" lvl="0" indent="0" algn="ctr" rtl="0">
              <a:lnSpc>
                <a:spcPct val="90000"/>
              </a:lnSpc>
              <a:spcBef>
                <a:spcPts val="1000"/>
              </a:spcBef>
              <a:spcAft>
                <a:spcPts val="0"/>
              </a:spcAft>
              <a:buClr>
                <a:schemeClr val="dk1"/>
              </a:buClr>
              <a:buSzPts val="2400"/>
              <a:buNone/>
            </a:pPr>
            <a:r>
              <a:rPr lang="en-US"/>
              <a:t>To support you to decide the level of task, please consider the following:  </a:t>
            </a:r>
            <a:endParaRPr/>
          </a:p>
          <a:p>
            <a:pPr marL="0" lvl="0" indent="0" algn="ctr" rtl="0">
              <a:lnSpc>
                <a:spcPct val="90000"/>
              </a:lnSpc>
              <a:spcBef>
                <a:spcPts val="1000"/>
              </a:spcBef>
              <a:spcAft>
                <a:spcPts val="0"/>
              </a:spcAft>
              <a:buClr>
                <a:schemeClr val="dk1"/>
              </a:buClr>
              <a:buSzPts val="2400"/>
              <a:buNone/>
            </a:pPr>
            <a:r>
              <a:rPr lang="en-US"/>
              <a:t>Early level (P1 and Mild for P2), </a:t>
            </a:r>
            <a:endParaRPr/>
          </a:p>
          <a:p>
            <a:pPr marL="0" lvl="0" indent="0" algn="ctr" rtl="0">
              <a:lnSpc>
                <a:spcPct val="90000"/>
              </a:lnSpc>
              <a:spcBef>
                <a:spcPts val="1000"/>
              </a:spcBef>
              <a:spcAft>
                <a:spcPts val="0"/>
              </a:spcAft>
              <a:buClr>
                <a:schemeClr val="dk1"/>
              </a:buClr>
              <a:buSzPts val="2400"/>
              <a:buNone/>
            </a:pPr>
            <a:r>
              <a:rPr lang="en-US"/>
              <a:t>First level (P2 Spicy, P3 Mild) </a:t>
            </a:r>
            <a:endParaRPr/>
          </a:p>
          <a:p>
            <a:pPr marL="0" lvl="0" indent="0" algn="ctr" rtl="0">
              <a:lnSpc>
                <a:spcPct val="90000"/>
              </a:lnSpc>
              <a:spcBef>
                <a:spcPts val="1000"/>
              </a:spcBef>
              <a:spcAft>
                <a:spcPts val="0"/>
              </a:spcAft>
              <a:buClr>
                <a:schemeClr val="dk1"/>
              </a:buClr>
              <a:buSzPts val="2400"/>
              <a:buNone/>
            </a:pPr>
            <a:endParaRPr/>
          </a:p>
          <a:p>
            <a:pPr marL="0" lvl="0" indent="0" algn="ctr" rtl="0">
              <a:lnSpc>
                <a:spcPct val="90000"/>
              </a:lnSpc>
              <a:spcBef>
                <a:spcPts val="1000"/>
              </a:spcBef>
              <a:spcAft>
                <a:spcPts val="0"/>
              </a:spcAft>
              <a:buClr>
                <a:schemeClr val="dk1"/>
              </a:buClr>
              <a:buSzPts val="2400"/>
              <a:buNone/>
            </a:pPr>
            <a:endParaRPr/>
          </a:p>
        </p:txBody>
      </p:sp>
      <p:pic>
        <p:nvPicPr>
          <p:cNvPr id="86" name="Google Shape;86;p13" descr="A large tall tower with a sky background&#10;&#10;Description automatically generated"/>
          <p:cNvPicPr preferRelativeResize="0"/>
          <p:nvPr/>
        </p:nvPicPr>
        <p:blipFill rotWithShape="1">
          <a:blip r:embed="rId3">
            <a:alphaModFix/>
          </a:blip>
          <a:srcRect/>
          <a:stretch/>
        </p:blipFill>
        <p:spPr>
          <a:xfrm>
            <a:off x="4267200" y="131572"/>
            <a:ext cx="3657600" cy="242925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0"/>
        <p:cNvGrpSpPr/>
        <p:nvPr/>
      </p:nvGrpSpPr>
      <p:grpSpPr>
        <a:xfrm>
          <a:off x="0" y="0"/>
          <a:ext cx="0" cy="0"/>
          <a:chOff x="0" y="0"/>
          <a:chExt cx="0" cy="0"/>
        </a:xfrm>
      </p:grpSpPr>
      <p:sp>
        <p:nvSpPr>
          <p:cNvPr id="91" name="Google Shape;91;p14"/>
          <p:cNvSpPr/>
          <p:nvPr/>
        </p:nvSpPr>
        <p:spPr>
          <a:xfrm>
            <a:off x="475488" y="0"/>
            <a:ext cx="10910292" cy="6858000"/>
          </a:xfrm>
          <a:prstGeom prst="rect">
            <a:avLst/>
          </a:prstGeom>
          <a:gradFill>
            <a:gsLst>
              <a:gs pos="0">
                <a:srgbClr val="3865B4"/>
              </a:gs>
              <a:gs pos="25000">
                <a:srgbClr val="3865B4"/>
              </a:gs>
              <a:gs pos="94000">
                <a:srgbClr val="3A3838"/>
              </a:gs>
              <a:gs pos="100000">
                <a:srgbClr val="3A3838"/>
              </a:gs>
            </a:gsLst>
            <a:lin ang="4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92" name="Google Shape;92;p14"/>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93" name="Google Shape;93;p14"/>
          <p:cNvSpPr txBox="1">
            <a:spLocks noGrp="1"/>
          </p:cNvSpPr>
          <p:nvPr>
            <p:ph type="title"/>
          </p:nvPr>
        </p:nvSpPr>
        <p:spPr>
          <a:xfrm>
            <a:off x="3045368" y="2043663"/>
            <a:ext cx="6105194" cy="2031055"/>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FFFFFF"/>
              </a:buClr>
              <a:buSzPts val="6000"/>
              <a:buFont typeface="Calibri"/>
              <a:buNone/>
            </a:pPr>
            <a:r>
              <a:rPr lang="en-US" sz="6000">
                <a:solidFill>
                  <a:srgbClr val="FFFFFF"/>
                </a:solidFill>
                <a:latin typeface="Calibri"/>
                <a:ea typeface="Calibri"/>
                <a:cs typeface="Calibri"/>
                <a:sym typeface="Calibri"/>
              </a:rPr>
              <a:t>Monday</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7"/>
        <p:cNvGrpSpPr/>
        <p:nvPr/>
      </p:nvGrpSpPr>
      <p:grpSpPr>
        <a:xfrm>
          <a:off x="0" y="0"/>
          <a:ext cx="0" cy="0"/>
          <a:chOff x="0" y="0"/>
          <a:chExt cx="0" cy="0"/>
        </a:xfrm>
      </p:grpSpPr>
      <p:sp>
        <p:nvSpPr>
          <p:cNvPr id="98" name="Google Shape;98;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a:t>Monday: Art</a:t>
            </a:r>
            <a:endParaRPr/>
          </a:p>
        </p:txBody>
      </p:sp>
      <p:sp>
        <p:nvSpPr>
          <p:cNvPr id="99" name="Google Shape;99;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2590"/>
              <a:buChar char="•"/>
            </a:pPr>
            <a:r>
              <a:rPr lang="en-US" sz="2590"/>
              <a:t>Create a passport that you can use during your trip! Remember to include a front cover, your name, a picture of yourself and lots of space for characters names! Each time you see a character this week in a ride, video or song, make sure to write their name in your passport! How many characters will you meet by the end of the week?</a:t>
            </a:r>
            <a:endParaRPr/>
          </a:p>
          <a:p>
            <a:pPr marL="228600" lvl="0" indent="-64135" algn="l" rtl="0">
              <a:lnSpc>
                <a:spcPct val="90000"/>
              </a:lnSpc>
              <a:spcBef>
                <a:spcPts val="1000"/>
              </a:spcBef>
              <a:spcAft>
                <a:spcPts val="0"/>
              </a:spcAft>
              <a:buClr>
                <a:schemeClr val="dk1"/>
              </a:buClr>
              <a:buSzPts val="2590"/>
              <a:buNone/>
            </a:pPr>
            <a:endParaRPr sz="2590"/>
          </a:p>
          <a:p>
            <a:pPr marL="228600" lvl="0" indent="-228600" algn="l" rtl="0">
              <a:lnSpc>
                <a:spcPct val="90000"/>
              </a:lnSpc>
              <a:spcBef>
                <a:spcPts val="1000"/>
              </a:spcBef>
              <a:spcAft>
                <a:spcPts val="0"/>
              </a:spcAft>
              <a:buClr>
                <a:schemeClr val="dk1"/>
              </a:buClr>
              <a:buSzPts val="2590"/>
              <a:buChar char="•"/>
            </a:pPr>
            <a:r>
              <a:rPr lang="en-US" sz="2590"/>
              <a:t>Learning Intention: I am learning to create an eye-catching design. </a:t>
            </a:r>
            <a:endParaRPr sz="2590"/>
          </a:p>
          <a:p>
            <a:pPr marL="228600" lvl="0" indent="-228600" algn="l" rtl="0">
              <a:lnSpc>
                <a:spcPct val="90000"/>
              </a:lnSpc>
              <a:spcBef>
                <a:spcPts val="1000"/>
              </a:spcBef>
              <a:spcAft>
                <a:spcPts val="0"/>
              </a:spcAft>
              <a:buClr>
                <a:schemeClr val="dk1"/>
              </a:buClr>
              <a:buSzPts val="2590"/>
              <a:buChar char="•"/>
            </a:pPr>
            <a:r>
              <a:rPr lang="en-US" sz="2590"/>
              <a:t>Success Criteria:</a:t>
            </a:r>
            <a:endParaRPr sz="2590"/>
          </a:p>
          <a:p>
            <a:pPr marL="228600" lvl="0" indent="-228600" algn="l" rtl="0">
              <a:lnSpc>
                <a:spcPct val="90000"/>
              </a:lnSpc>
              <a:spcBef>
                <a:spcPts val="1000"/>
              </a:spcBef>
              <a:spcAft>
                <a:spcPts val="0"/>
              </a:spcAft>
              <a:buClr>
                <a:schemeClr val="dk1"/>
              </a:buClr>
              <a:buSzPts val="2590"/>
              <a:buChar char="•"/>
            </a:pPr>
            <a:r>
              <a:rPr lang="en-US" sz="2590"/>
              <a:t>I can create a front cover.</a:t>
            </a:r>
            <a:endParaRPr sz="2590"/>
          </a:p>
          <a:p>
            <a:pPr marL="228600" lvl="0" indent="-228600" algn="l" rtl="0">
              <a:lnSpc>
                <a:spcPct val="90000"/>
              </a:lnSpc>
              <a:spcBef>
                <a:spcPts val="1000"/>
              </a:spcBef>
              <a:spcAft>
                <a:spcPts val="0"/>
              </a:spcAft>
              <a:buClr>
                <a:schemeClr val="dk1"/>
              </a:buClr>
              <a:buSzPts val="2590"/>
              <a:buChar char="•"/>
            </a:pPr>
            <a:r>
              <a:rPr lang="en-US" sz="2590"/>
              <a:t>I can include: my name and age.</a:t>
            </a:r>
            <a:endParaRPr sz="2590"/>
          </a:p>
          <a:p>
            <a:pPr marL="228600" lvl="0" indent="-64135" algn="l" rtl="0">
              <a:lnSpc>
                <a:spcPct val="90000"/>
              </a:lnSpc>
              <a:spcBef>
                <a:spcPts val="1000"/>
              </a:spcBef>
              <a:spcAft>
                <a:spcPts val="0"/>
              </a:spcAft>
              <a:buClr>
                <a:schemeClr val="dk1"/>
              </a:buClr>
              <a:buSzPts val="2590"/>
              <a:buNone/>
            </a:pPr>
            <a:endParaRPr sz="2590"/>
          </a:p>
          <a:p>
            <a:pPr marL="228600" lvl="0" indent="-64135" algn="l" rtl="0">
              <a:lnSpc>
                <a:spcPct val="90000"/>
              </a:lnSpc>
              <a:spcBef>
                <a:spcPts val="1000"/>
              </a:spcBef>
              <a:spcAft>
                <a:spcPts val="0"/>
              </a:spcAft>
              <a:buClr>
                <a:schemeClr val="dk1"/>
              </a:buClr>
              <a:buSzPts val="2590"/>
              <a:buNone/>
            </a:pPr>
            <a:endParaRPr sz="259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a:t>Monday: Numeracy</a:t>
            </a:r>
            <a:br>
              <a:rPr lang="en-US"/>
            </a:br>
            <a:r>
              <a:rPr lang="en-US"/>
              <a:t>Get a toy figure or teddy…</a:t>
            </a:r>
            <a:endParaRPr/>
          </a:p>
        </p:txBody>
      </p:sp>
      <p:sp>
        <p:nvSpPr>
          <p:cNvPr id="105" name="Google Shape;105;p16"/>
          <p:cNvSpPr txBox="1">
            <a:spLocks noGrp="1"/>
          </p:cNvSpPr>
          <p:nvPr>
            <p:ph type="body" idx="1"/>
          </p:nvPr>
        </p:nvSpPr>
        <p:spPr>
          <a:xfrm>
            <a:off x="206327" y="1690689"/>
            <a:ext cx="10515600" cy="4802186"/>
          </a:xfrm>
          <a:prstGeom prst="rect">
            <a:avLst/>
          </a:prstGeom>
          <a:noFill/>
          <a:ln>
            <a:noFill/>
          </a:ln>
        </p:spPr>
        <p:txBody>
          <a:bodyPr spcFirstLastPara="1" wrap="square" lIns="91425" tIns="45700" rIns="91425" bIns="45700" anchor="t" anchorCtr="0">
            <a:noAutofit/>
          </a:bodyPr>
          <a:lstStyle/>
          <a:p>
            <a:pPr marL="0" lvl="0" indent="0" algn="l" rtl="0">
              <a:lnSpc>
                <a:spcPct val="70000"/>
              </a:lnSpc>
              <a:spcBef>
                <a:spcPts val="0"/>
              </a:spcBef>
              <a:spcAft>
                <a:spcPts val="0"/>
              </a:spcAft>
              <a:buClr>
                <a:schemeClr val="dk1"/>
              </a:buClr>
              <a:buSzPts val="1960"/>
              <a:buNone/>
            </a:pPr>
            <a:r>
              <a:rPr lang="en-US" sz="1960"/>
              <a:t>To go on the rides your toy must be taller than:</a:t>
            </a:r>
            <a:endParaRPr/>
          </a:p>
          <a:p>
            <a:pPr marL="228600" lvl="0" indent="-228600" algn="l" rtl="0">
              <a:lnSpc>
                <a:spcPct val="70000"/>
              </a:lnSpc>
              <a:spcBef>
                <a:spcPts val="1000"/>
              </a:spcBef>
              <a:spcAft>
                <a:spcPts val="0"/>
              </a:spcAft>
              <a:buClr>
                <a:schemeClr val="dk1"/>
              </a:buClr>
              <a:buSzPts val="1960"/>
              <a:buFont typeface="Calibri"/>
              <a:buChar char="-"/>
            </a:pPr>
            <a:r>
              <a:rPr lang="en-US" sz="1960"/>
              <a:t>6 pieces of cutlery</a:t>
            </a:r>
            <a:endParaRPr/>
          </a:p>
          <a:p>
            <a:pPr marL="228600" lvl="0" indent="-228600" algn="l" rtl="0">
              <a:lnSpc>
                <a:spcPct val="70000"/>
              </a:lnSpc>
              <a:spcBef>
                <a:spcPts val="1000"/>
              </a:spcBef>
              <a:spcAft>
                <a:spcPts val="0"/>
              </a:spcAft>
              <a:buClr>
                <a:schemeClr val="dk1"/>
              </a:buClr>
              <a:buSzPts val="1960"/>
              <a:buFont typeface="Calibri"/>
              <a:buChar char="-"/>
            </a:pPr>
            <a:r>
              <a:rPr lang="en-US" sz="1960"/>
              <a:t>6 of your own shoes/socks</a:t>
            </a:r>
            <a:endParaRPr/>
          </a:p>
          <a:p>
            <a:pPr marL="228600" lvl="0" indent="-228600" algn="l" rtl="0">
              <a:lnSpc>
                <a:spcPct val="70000"/>
              </a:lnSpc>
              <a:spcBef>
                <a:spcPts val="1000"/>
              </a:spcBef>
              <a:spcAft>
                <a:spcPts val="0"/>
              </a:spcAft>
              <a:buClr>
                <a:schemeClr val="dk1"/>
              </a:buClr>
              <a:buSzPts val="1960"/>
              <a:buFont typeface="Calibri"/>
              <a:buChar char="-"/>
            </a:pPr>
            <a:r>
              <a:rPr lang="en-US" sz="1960"/>
              <a:t>3 books </a:t>
            </a:r>
            <a:endParaRPr/>
          </a:p>
          <a:p>
            <a:pPr marL="228600" lvl="0" indent="-228600" algn="l" rtl="0">
              <a:lnSpc>
                <a:spcPct val="70000"/>
              </a:lnSpc>
              <a:spcBef>
                <a:spcPts val="1000"/>
              </a:spcBef>
              <a:spcAft>
                <a:spcPts val="0"/>
              </a:spcAft>
              <a:buClr>
                <a:schemeClr val="dk1"/>
              </a:buClr>
              <a:buSzPts val="1960"/>
              <a:buFont typeface="Calibri"/>
              <a:buChar char="-"/>
            </a:pPr>
            <a:r>
              <a:rPr lang="en-US" sz="1960"/>
              <a:t>15 blades of grass</a:t>
            </a:r>
            <a:endParaRPr/>
          </a:p>
          <a:p>
            <a:pPr marL="0" lvl="0" indent="0" algn="l" rtl="0">
              <a:lnSpc>
                <a:spcPct val="70000"/>
              </a:lnSpc>
              <a:spcBef>
                <a:spcPts val="1000"/>
              </a:spcBef>
              <a:spcAft>
                <a:spcPts val="0"/>
              </a:spcAft>
              <a:buClr>
                <a:schemeClr val="dk1"/>
              </a:buClr>
              <a:buSzPts val="1960"/>
              <a:buNone/>
            </a:pPr>
            <a:endParaRPr sz="1960"/>
          </a:p>
          <a:p>
            <a:pPr marL="0" lvl="0" indent="0" algn="l" rtl="0">
              <a:lnSpc>
                <a:spcPct val="70000"/>
              </a:lnSpc>
              <a:spcBef>
                <a:spcPts val="1000"/>
              </a:spcBef>
              <a:spcAft>
                <a:spcPts val="0"/>
              </a:spcAft>
              <a:buClr>
                <a:schemeClr val="dk1"/>
              </a:buClr>
              <a:buSzPts val="1960"/>
              <a:buNone/>
            </a:pPr>
            <a:r>
              <a:rPr lang="en-US" sz="1960"/>
              <a:t>Estimate and then lay items out on the ground and measure whether your toy can is tall enough to ride!</a:t>
            </a:r>
            <a:endParaRPr/>
          </a:p>
          <a:p>
            <a:pPr marL="0" lvl="0" indent="0" algn="l" rtl="0">
              <a:lnSpc>
                <a:spcPct val="70000"/>
              </a:lnSpc>
              <a:spcBef>
                <a:spcPts val="1000"/>
              </a:spcBef>
              <a:spcAft>
                <a:spcPts val="0"/>
              </a:spcAft>
              <a:buClr>
                <a:schemeClr val="dk1"/>
              </a:buClr>
              <a:buSzPts val="1960"/>
              <a:buNone/>
            </a:pPr>
            <a:r>
              <a:rPr lang="en-US" sz="1960"/>
              <a:t>Extension: If you have a measuring tape/ruler, you could measure how tall your toy is. Can you find</a:t>
            </a:r>
            <a:endParaRPr/>
          </a:p>
          <a:p>
            <a:pPr marL="0" lvl="0" indent="0" algn="l" rtl="0">
              <a:lnSpc>
                <a:spcPct val="70000"/>
              </a:lnSpc>
              <a:spcBef>
                <a:spcPts val="1000"/>
              </a:spcBef>
              <a:spcAft>
                <a:spcPts val="0"/>
              </a:spcAft>
              <a:buClr>
                <a:schemeClr val="dk1"/>
              </a:buClr>
              <a:buSzPts val="1960"/>
              <a:buNone/>
            </a:pPr>
            <a:r>
              <a:rPr lang="en-US" sz="1960"/>
              <a:t> 3 things that are taller and 3 things that are shorter than it?  Measure the height of each thing.</a:t>
            </a:r>
            <a:endParaRPr/>
          </a:p>
          <a:p>
            <a:pPr marL="0" lvl="0" indent="0" algn="l" rtl="0">
              <a:lnSpc>
                <a:spcPct val="70000"/>
              </a:lnSpc>
              <a:spcBef>
                <a:spcPts val="1000"/>
              </a:spcBef>
              <a:spcAft>
                <a:spcPts val="0"/>
              </a:spcAft>
              <a:buClr>
                <a:schemeClr val="dk1"/>
              </a:buClr>
              <a:buSzPts val="1960"/>
              <a:buNone/>
            </a:pPr>
            <a:endParaRPr sz="1960"/>
          </a:p>
          <a:p>
            <a:pPr marL="0" lvl="0" indent="0" algn="l" rtl="0">
              <a:lnSpc>
                <a:spcPct val="70000"/>
              </a:lnSpc>
              <a:spcBef>
                <a:spcPts val="1000"/>
              </a:spcBef>
              <a:spcAft>
                <a:spcPts val="0"/>
              </a:spcAft>
              <a:buClr>
                <a:schemeClr val="dk1"/>
              </a:buClr>
              <a:buSzPts val="1610"/>
              <a:buNone/>
            </a:pPr>
            <a:r>
              <a:rPr lang="en-US" sz="1610"/>
              <a:t>Learning Intention: I am learning to measure and estimate height.</a:t>
            </a:r>
            <a:endParaRPr/>
          </a:p>
          <a:p>
            <a:pPr marL="0" lvl="0" indent="0" algn="l" rtl="0">
              <a:lnSpc>
                <a:spcPct val="70000"/>
              </a:lnSpc>
              <a:spcBef>
                <a:spcPts val="1000"/>
              </a:spcBef>
              <a:spcAft>
                <a:spcPts val="0"/>
              </a:spcAft>
              <a:buClr>
                <a:schemeClr val="dk1"/>
              </a:buClr>
              <a:buSzPts val="1610"/>
              <a:buNone/>
            </a:pPr>
            <a:r>
              <a:rPr lang="en-US" sz="1610"/>
              <a:t>Success Criteria: </a:t>
            </a:r>
            <a:endParaRPr sz="1610"/>
          </a:p>
          <a:p>
            <a:pPr marL="0" lvl="0" indent="0" algn="l" rtl="0">
              <a:lnSpc>
                <a:spcPct val="70000"/>
              </a:lnSpc>
              <a:spcBef>
                <a:spcPts val="1000"/>
              </a:spcBef>
              <a:spcAft>
                <a:spcPts val="0"/>
              </a:spcAft>
              <a:buClr>
                <a:schemeClr val="dk1"/>
              </a:buClr>
              <a:buSzPts val="1610"/>
              <a:buNone/>
            </a:pPr>
            <a:r>
              <a:rPr lang="en-US" sz="1610" b="1"/>
              <a:t>Early</a:t>
            </a:r>
            <a:r>
              <a:rPr lang="en-US" sz="1610"/>
              <a:t> - I can estimate the height. I can measure carefully.</a:t>
            </a:r>
            <a:r>
              <a:rPr lang="en-US" sz="1610" b="1"/>
              <a:t> </a:t>
            </a:r>
            <a:endParaRPr sz="1610"/>
          </a:p>
          <a:p>
            <a:pPr marL="0" lvl="0" indent="0" algn="l" rtl="0">
              <a:lnSpc>
                <a:spcPct val="70000"/>
              </a:lnSpc>
              <a:spcBef>
                <a:spcPts val="1000"/>
              </a:spcBef>
              <a:spcAft>
                <a:spcPts val="0"/>
              </a:spcAft>
              <a:buClr>
                <a:schemeClr val="dk1"/>
              </a:buClr>
              <a:buSzPts val="1610"/>
              <a:buNone/>
            </a:pPr>
            <a:r>
              <a:rPr lang="en-US" sz="1610" b="1"/>
              <a:t>First</a:t>
            </a:r>
            <a:r>
              <a:rPr lang="en-US" sz="1610"/>
              <a:t>– I can use a tape measure/ruler accurately. I can compare heights.</a:t>
            </a:r>
            <a:endParaRPr sz="1610"/>
          </a:p>
        </p:txBody>
      </p:sp>
      <p:pic>
        <p:nvPicPr>
          <p:cNvPr id="106" name="Google Shape;106;p16" descr="Height Requirements at Disney World - Disney Tourist Blog"/>
          <p:cNvPicPr preferRelativeResize="0"/>
          <p:nvPr/>
        </p:nvPicPr>
        <p:blipFill rotWithShape="1">
          <a:blip r:embed="rId3">
            <a:alphaModFix/>
          </a:blip>
          <a:srcRect/>
          <a:stretch/>
        </p:blipFill>
        <p:spPr>
          <a:xfrm>
            <a:off x="7463710" y="189255"/>
            <a:ext cx="4521963" cy="300286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a:t>Monday: Writing</a:t>
            </a:r>
            <a:endParaRPr/>
          </a:p>
        </p:txBody>
      </p:sp>
      <p:sp>
        <p:nvSpPr>
          <p:cNvPr id="112" name="Google Shape;112;p17"/>
          <p:cNvSpPr txBox="1">
            <a:spLocks noGrp="1"/>
          </p:cNvSpPr>
          <p:nvPr>
            <p:ph type="body" idx="1"/>
          </p:nvPr>
        </p:nvSpPr>
        <p:spPr>
          <a:xfrm>
            <a:off x="838200" y="1371600"/>
            <a:ext cx="10515600" cy="4805363"/>
          </a:xfrm>
          <a:prstGeom prst="rect">
            <a:avLst/>
          </a:prstGeom>
          <a:noFill/>
          <a:ln>
            <a:noFill/>
          </a:ln>
        </p:spPr>
        <p:txBody>
          <a:bodyPr spcFirstLastPara="1" wrap="square" lIns="91425" tIns="45700" rIns="91425" bIns="45700" anchor="t" anchorCtr="0">
            <a:noAutofit/>
          </a:bodyPr>
          <a:lstStyle/>
          <a:p>
            <a:pPr marL="0" lvl="0" indent="0" algn="l" rtl="0">
              <a:lnSpc>
                <a:spcPct val="70000"/>
              </a:lnSpc>
              <a:spcBef>
                <a:spcPts val="0"/>
              </a:spcBef>
              <a:spcAft>
                <a:spcPts val="0"/>
              </a:spcAft>
              <a:buClr>
                <a:schemeClr val="dk1"/>
              </a:buClr>
              <a:buSzPts val="2590"/>
              <a:buNone/>
            </a:pPr>
            <a:r>
              <a:rPr lang="en-US" sz="2590"/>
              <a:t>Take a tour of Donald Duck’s house boat. What can you see? Draw and label 5 things that you can see inside his house.</a:t>
            </a:r>
            <a:endParaRPr/>
          </a:p>
          <a:p>
            <a:pPr marL="0" lvl="0" indent="0" algn="l" rtl="0">
              <a:lnSpc>
                <a:spcPct val="70000"/>
              </a:lnSpc>
              <a:spcBef>
                <a:spcPts val="1000"/>
              </a:spcBef>
              <a:spcAft>
                <a:spcPts val="0"/>
              </a:spcAft>
              <a:buClr>
                <a:schemeClr val="dk1"/>
              </a:buClr>
              <a:buSzPts val="2590"/>
              <a:buNone/>
            </a:pPr>
            <a:r>
              <a:rPr lang="en-US" sz="2590"/>
              <a:t>Challenge: Can you think of a story using Donald Duck’s house as the setting?</a:t>
            </a:r>
            <a:endParaRPr/>
          </a:p>
          <a:p>
            <a:pPr marL="0" lvl="0" indent="0" algn="l" rtl="0">
              <a:lnSpc>
                <a:spcPct val="70000"/>
              </a:lnSpc>
              <a:spcBef>
                <a:spcPts val="1000"/>
              </a:spcBef>
              <a:spcAft>
                <a:spcPts val="0"/>
              </a:spcAft>
              <a:buClr>
                <a:schemeClr val="dk1"/>
              </a:buClr>
              <a:buSzPts val="2590"/>
              <a:buNone/>
            </a:pPr>
            <a:r>
              <a:rPr lang="en-US" sz="2590"/>
              <a:t>First level: Write about how Donald Duck’s house is different to yours, for example, my windows are not circles and I do not dry my washing on my roof!</a:t>
            </a:r>
            <a:endParaRPr/>
          </a:p>
          <a:p>
            <a:pPr marL="0" lvl="0" indent="0" algn="l" rtl="0">
              <a:lnSpc>
                <a:spcPct val="70000"/>
              </a:lnSpc>
              <a:spcBef>
                <a:spcPts val="1000"/>
              </a:spcBef>
              <a:spcAft>
                <a:spcPts val="0"/>
              </a:spcAft>
              <a:buClr>
                <a:schemeClr val="dk1"/>
              </a:buClr>
              <a:buSzPts val="2590"/>
              <a:buNone/>
            </a:pPr>
            <a:r>
              <a:rPr lang="en-US" sz="2590" u="sng">
                <a:solidFill>
                  <a:schemeClr val="hlink"/>
                </a:solidFill>
                <a:hlinkClick r:id="rId3"/>
              </a:rPr>
              <a:t>https://www.youtube.com/watch?v=XERRGapwSVQ&amp;t=17s</a:t>
            </a:r>
            <a:endParaRPr sz="2590"/>
          </a:p>
          <a:p>
            <a:pPr marL="0" lvl="0" indent="0" algn="l" rtl="0">
              <a:lnSpc>
                <a:spcPct val="70000"/>
              </a:lnSpc>
              <a:spcBef>
                <a:spcPts val="1000"/>
              </a:spcBef>
              <a:spcAft>
                <a:spcPts val="0"/>
              </a:spcAft>
              <a:buClr>
                <a:schemeClr val="dk1"/>
              </a:buClr>
              <a:buSzPts val="2590"/>
              <a:buNone/>
            </a:pPr>
            <a:endParaRPr sz="2590"/>
          </a:p>
          <a:p>
            <a:pPr marL="0" lvl="0" indent="0" algn="l" rtl="0">
              <a:lnSpc>
                <a:spcPct val="70000"/>
              </a:lnSpc>
              <a:spcBef>
                <a:spcPts val="1000"/>
              </a:spcBef>
              <a:spcAft>
                <a:spcPts val="0"/>
              </a:spcAft>
              <a:buClr>
                <a:schemeClr val="dk1"/>
              </a:buClr>
              <a:buSzPts val="1757"/>
              <a:buNone/>
            </a:pPr>
            <a:r>
              <a:rPr lang="en-US" sz="1757"/>
              <a:t>Learning Intention: </a:t>
            </a:r>
            <a:endParaRPr/>
          </a:p>
          <a:p>
            <a:pPr marL="0" lvl="0" indent="0" algn="l" rtl="0">
              <a:lnSpc>
                <a:spcPct val="70000"/>
              </a:lnSpc>
              <a:spcBef>
                <a:spcPts val="1000"/>
              </a:spcBef>
              <a:spcAft>
                <a:spcPts val="0"/>
              </a:spcAft>
              <a:buClr>
                <a:schemeClr val="dk1"/>
              </a:buClr>
              <a:buSzPts val="1757"/>
              <a:buNone/>
            </a:pPr>
            <a:r>
              <a:rPr lang="en-US" sz="1757" b="1"/>
              <a:t>Early</a:t>
            </a:r>
            <a:r>
              <a:rPr lang="en-US" sz="1757"/>
              <a:t>: I am learning to sound out words. </a:t>
            </a:r>
            <a:endParaRPr sz="1757"/>
          </a:p>
          <a:p>
            <a:pPr marL="0" lvl="0" indent="0" algn="l" rtl="0">
              <a:lnSpc>
                <a:spcPct val="70000"/>
              </a:lnSpc>
              <a:spcBef>
                <a:spcPts val="1000"/>
              </a:spcBef>
              <a:spcAft>
                <a:spcPts val="0"/>
              </a:spcAft>
              <a:buClr>
                <a:schemeClr val="dk1"/>
              </a:buClr>
              <a:buSzPts val="1757"/>
              <a:buNone/>
            </a:pPr>
            <a:r>
              <a:rPr lang="en-US" sz="1757" b="1"/>
              <a:t>First</a:t>
            </a:r>
            <a:r>
              <a:rPr lang="en-US" sz="1757"/>
              <a:t>: I am learning to write about a setting.</a:t>
            </a:r>
            <a:endParaRPr/>
          </a:p>
          <a:p>
            <a:pPr marL="0" lvl="0" indent="0" algn="l" rtl="0">
              <a:lnSpc>
                <a:spcPct val="70000"/>
              </a:lnSpc>
              <a:spcBef>
                <a:spcPts val="1000"/>
              </a:spcBef>
              <a:spcAft>
                <a:spcPts val="0"/>
              </a:spcAft>
              <a:buClr>
                <a:schemeClr val="dk1"/>
              </a:buClr>
              <a:buSzPts val="1757"/>
              <a:buNone/>
            </a:pPr>
            <a:r>
              <a:rPr lang="en-US" sz="1757"/>
              <a:t>Success Criteria: </a:t>
            </a:r>
            <a:endParaRPr sz="1757"/>
          </a:p>
          <a:p>
            <a:pPr marL="0" lvl="0" indent="0" algn="l" rtl="0">
              <a:lnSpc>
                <a:spcPct val="70000"/>
              </a:lnSpc>
              <a:spcBef>
                <a:spcPts val="1000"/>
              </a:spcBef>
              <a:spcAft>
                <a:spcPts val="0"/>
              </a:spcAft>
              <a:buClr>
                <a:schemeClr val="dk1"/>
              </a:buClr>
              <a:buSzPts val="1757"/>
              <a:buNone/>
            </a:pPr>
            <a:r>
              <a:rPr lang="en-US" sz="1757" b="1"/>
              <a:t>Early</a:t>
            </a:r>
            <a:r>
              <a:rPr lang="en-US" sz="1757"/>
              <a:t> - I can draw in detail. I can sound out short words to add labels.</a:t>
            </a:r>
            <a:endParaRPr sz="1757"/>
          </a:p>
          <a:p>
            <a:pPr marL="0" lvl="0" indent="0" algn="l" rtl="0">
              <a:lnSpc>
                <a:spcPct val="70000"/>
              </a:lnSpc>
              <a:spcBef>
                <a:spcPts val="1000"/>
              </a:spcBef>
              <a:spcAft>
                <a:spcPts val="0"/>
              </a:spcAft>
              <a:buClr>
                <a:schemeClr val="dk1"/>
              </a:buClr>
              <a:buSzPts val="1757"/>
              <a:buNone/>
            </a:pPr>
            <a:r>
              <a:rPr lang="en-US" sz="1757" b="1"/>
              <a:t>First</a:t>
            </a:r>
            <a:r>
              <a:rPr lang="en-US" sz="1757"/>
              <a:t> – I can write in sentences. I can identify differences.</a:t>
            </a:r>
            <a:endParaRPr sz="1757"/>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6"/>
        <p:cNvGrpSpPr/>
        <p:nvPr/>
      </p:nvGrpSpPr>
      <p:grpSpPr>
        <a:xfrm>
          <a:off x="0" y="0"/>
          <a:ext cx="0" cy="0"/>
          <a:chOff x="0" y="0"/>
          <a:chExt cx="0" cy="0"/>
        </a:xfrm>
      </p:grpSpPr>
      <p:sp>
        <p:nvSpPr>
          <p:cNvPr id="117" name="Google Shape;117;p18"/>
          <p:cNvSpPr/>
          <p:nvPr/>
        </p:nvSpPr>
        <p:spPr>
          <a:xfrm>
            <a:off x="475488" y="0"/>
            <a:ext cx="10910292" cy="6858000"/>
          </a:xfrm>
          <a:prstGeom prst="rect">
            <a:avLst/>
          </a:prstGeom>
          <a:gradFill>
            <a:gsLst>
              <a:gs pos="0">
                <a:srgbClr val="3865B4"/>
              </a:gs>
              <a:gs pos="25000">
                <a:srgbClr val="3865B4"/>
              </a:gs>
              <a:gs pos="94000">
                <a:srgbClr val="3A3838"/>
              </a:gs>
              <a:gs pos="100000">
                <a:srgbClr val="3A3838"/>
              </a:gs>
            </a:gsLst>
            <a:lin ang="4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18" name="Google Shape;118;p18"/>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19" name="Google Shape;119;p18"/>
          <p:cNvSpPr txBox="1">
            <a:spLocks noGrp="1"/>
          </p:cNvSpPr>
          <p:nvPr>
            <p:ph type="title"/>
          </p:nvPr>
        </p:nvSpPr>
        <p:spPr>
          <a:xfrm>
            <a:off x="3045368" y="2043663"/>
            <a:ext cx="6105194" cy="2031055"/>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FFFFFF"/>
              </a:buClr>
              <a:buSzPts val="6000"/>
              <a:buFont typeface="Calibri"/>
              <a:buNone/>
            </a:pPr>
            <a:r>
              <a:rPr lang="en-US" sz="6000">
                <a:solidFill>
                  <a:srgbClr val="FFFFFF"/>
                </a:solidFill>
                <a:latin typeface="Calibri"/>
                <a:ea typeface="Calibri"/>
                <a:cs typeface="Calibri"/>
                <a:sym typeface="Calibri"/>
              </a:rPr>
              <a:t>Tuesday</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a:t>Tuesday: HWB</a:t>
            </a:r>
            <a:endParaRPr/>
          </a:p>
        </p:txBody>
      </p:sp>
      <p:sp>
        <p:nvSpPr>
          <p:cNvPr id="125" name="Google Shape;125;p19"/>
          <p:cNvSpPr txBox="1">
            <a:spLocks noGrp="1"/>
          </p:cNvSpPr>
          <p:nvPr>
            <p:ph type="body" idx="1"/>
          </p:nvPr>
        </p:nvSpPr>
        <p:spPr>
          <a:xfrm>
            <a:off x="838200" y="1349829"/>
            <a:ext cx="10515600" cy="5143046"/>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Clr>
                <a:schemeClr val="dk1"/>
              </a:buClr>
              <a:buSzPts val="2800"/>
              <a:buNone/>
            </a:pPr>
            <a:r>
              <a:rPr lang="en-US"/>
              <a:t>Safety Rules</a:t>
            </a:r>
            <a:endParaRPr/>
          </a:p>
          <a:p>
            <a:pPr marL="0" lvl="0" indent="0" algn="l" rtl="0">
              <a:lnSpc>
                <a:spcPct val="80000"/>
              </a:lnSpc>
              <a:spcBef>
                <a:spcPts val="1000"/>
              </a:spcBef>
              <a:spcAft>
                <a:spcPts val="0"/>
              </a:spcAft>
              <a:buClr>
                <a:schemeClr val="dk1"/>
              </a:buClr>
              <a:buSzPts val="2800"/>
              <a:buNone/>
            </a:pPr>
            <a:r>
              <a:rPr lang="en-US"/>
              <a:t>Look at the video of Disney Land. Can you think of any rules or things that you would need to do to keep safe at the park? Think about what you should do on rides, who you would speak to and any extra rules that you can think of.</a:t>
            </a:r>
            <a:endParaRPr/>
          </a:p>
          <a:p>
            <a:pPr marL="0" lvl="0" indent="0" algn="l" rtl="0">
              <a:lnSpc>
                <a:spcPct val="80000"/>
              </a:lnSpc>
              <a:spcBef>
                <a:spcPts val="1000"/>
              </a:spcBef>
              <a:spcAft>
                <a:spcPts val="0"/>
              </a:spcAft>
              <a:buClr>
                <a:schemeClr val="dk1"/>
              </a:buClr>
              <a:buSzPts val="2800"/>
              <a:buNone/>
            </a:pPr>
            <a:r>
              <a:rPr lang="en-US"/>
              <a:t>Extension/First level: Create a safety poster to display the rules.</a:t>
            </a:r>
            <a:endParaRPr/>
          </a:p>
          <a:p>
            <a:pPr marL="0" lvl="0" indent="0" algn="l" rtl="0">
              <a:lnSpc>
                <a:spcPct val="80000"/>
              </a:lnSpc>
              <a:spcBef>
                <a:spcPts val="1000"/>
              </a:spcBef>
              <a:spcAft>
                <a:spcPts val="0"/>
              </a:spcAft>
              <a:buClr>
                <a:schemeClr val="dk1"/>
              </a:buClr>
              <a:buSzPts val="2800"/>
              <a:buNone/>
            </a:pPr>
            <a:r>
              <a:rPr lang="en-US" u="sng">
                <a:solidFill>
                  <a:schemeClr val="hlink"/>
                </a:solidFill>
                <a:hlinkClick r:id="rId3"/>
              </a:rPr>
              <a:t>https://www.youtube.com/watch?v=HyZfIlxwsfI</a:t>
            </a:r>
            <a:endParaRPr/>
          </a:p>
          <a:p>
            <a:pPr marL="0" lvl="0" indent="0" algn="l" rtl="0">
              <a:lnSpc>
                <a:spcPct val="80000"/>
              </a:lnSpc>
              <a:spcBef>
                <a:spcPts val="1000"/>
              </a:spcBef>
              <a:spcAft>
                <a:spcPts val="0"/>
              </a:spcAft>
              <a:buClr>
                <a:schemeClr val="dk1"/>
              </a:buClr>
              <a:buSzPts val="2800"/>
              <a:buNone/>
            </a:pPr>
            <a:endParaRPr/>
          </a:p>
          <a:p>
            <a:pPr marL="0" lvl="0" indent="0" algn="l" rtl="0">
              <a:lnSpc>
                <a:spcPct val="80000"/>
              </a:lnSpc>
              <a:spcBef>
                <a:spcPts val="1000"/>
              </a:spcBef>
              <a:spcAft>
                <a:spcPts val="0"/>
              </a:spcAft>
              <a:buClr>
                <a:schemeClr val="dk1"/>
              </a:buClr>
              <a:buSzPts val="1900"/>
              <a:buNone/>
            </a:pPr>
            <a:r>
              <a:rPr lang="en-US" sz="1900"/>
              <a:t>Learning Intention: I am learning to identify ways to keep myself safe.</a:t>
            </a:r>
            <a:endParaRPr/>
          </a:p>
          <a:p>
            <a:pPr marL="0" lvl="0" indent="0" algn="l" rtl="0">
              <a:lnSpc>
                <a:spcPct val="80000"/>
              </a:lnSpc>
              <a:spcBef>
                <a:spcPts val="1000"/>
              </a:spcBef>
              <a:spcAft>
                <a:spcPts val="0"/>
              </a:spcAft>
              <a:buClr>
                <a:schemeClr val="dk1"/>
              </a:buClr>
              <a:buSzPts val="1900"/>
              <a:buNone/>
            </a:pPr>
            <a:r>
              <a:rPr lang="en-US" sz="1900"/>
              <a:t>Success Criteria: </a:t>
            </a:r>
            <a:endParaRPr sz="1900"/>
          </a:p>
          <a:p>
            <a:pPr marL="228600" lvl="0" indent="-228600" algn="l" rtl="0">
              <a:lnSpc>
                <a:spcPct val="80000"/>
              </a:lnSpc>
              <a:spcBef>
                <a:spcPts val="1000"/>
              </a:spcBef>
              <a:spcAft>
                <a:spcPts val="0"/>
              </a:spcAft>
              <a:buClr>
                <a:schemeClr val="dk1"/>
              </a:buClr>
              <a:buSzPts val="1900"/>
              <a:buChar char="•"/>
            </a:pPr>
            <a:r>
              <a:rPr lang="en-US" sz="1900" b="1"/>
              <a:t>Early:</a:t>
            </a:r>
            <a:r>
              <a:rPr lang="en-US" sz="1900"/>
              <a:t> I can explain ways that I can keep myself safe. </a:t>
            </a:r>
            <a:endParaRPr sz="1900"/>
          </a:p>
          <a:p>
            <a:pPr marL="228600" lvl="0" indent="-228600" algn="l" rtl="0">
              <a:lnSpc>
                <a:spcPct val="80000"/>
              </a:lnSpc>
              <a:spcBef>
                <a:spcPts val="1000"/>
              </a:spcBef>
              <a:spcAft>
                <a:spcPts val="0"/>
              </a:spcAft>
              <a:buClr>
                <a:schemeClr val="dk1"/>
              </a:buClr>
              <a:buSzPts val="1900"/>
              <a:buChar char="•"/>
            </a:pPr>
            <a:r>
              <a:rPr lang="en-US" sz="1900" b="1"/>
              <a:t>First:</a:t>
            </a:r>
            <a:r>
              <a:rPr lang="en-US" sz="1900"/>
              <a:t> I can explain how to keep myself and others safe. I can display my ideas in an effective way. </a:t>
            </a:r>
            <a:endParaRPr sz="19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0"/>
          <p:cNvSpPr txBox="1">
            <a:spLocks noGrp="1"/>
          </p:cNvSpPr>
          <p:nvPr>
            <p:ph type="title"/>
          </p:nvPr>
        </p:nvSpPr>
        <p:spPr>
          <a:xfrm>
            <a:off x="261257" y="365125"/>
            <a:ext cx="11092543"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a:t>Tuesday: Numeracy</a:t>
            </a:r>
            <a:endParaRPr/>
          </a:p>
        </p:txBody>
      </p:sp>
      <p:sp>
        <p:nvSpPr>
          <p:cNvPr id="131" name="Google Shape;131;p20"/>
          <p:cNvSpPr txBox="1">
            <a:spLocks noGrp="1"/>
          </p:cNvSpPr>
          <p:nvPr>
            <p:ph type="body" idx="1"/>
          </p:nvPr>
        </p:nvSpPr>
        <p:spPr>
          <a:xfrm>
            <a:off x="174171" y="1436914"/>
            <a:ext cx="11756572" cy="5055961"/>
          </a:xfrm>
          <a:prstGeom prst="rect">
            <a:avLst/>
          </a:prstGeom>
          <a:noFill/>
          <a:ln>
            <a:noFill/>
          </a:ln>
        </p:spPr>
        <p:txBody>
          <a:bodyPr spcFirstLastPara="1" wrap="square" lIns="91425" tIns="45700" rIns="91425" bIns="45700" anchor="t" anchorCtr="0">
            <a:noAutofit/>
          </a:bodyPr>
          <a:lstStyle/>
          <a:p>
            <a:pPr marL="0" lvl="0" indent="0" algn="l" rtl="0">
              <a:lnSpc>
                <a:spcPct val="70000"/>
              </a:lnSpc>
              <a:spcBef>
                <a:spcPts val="0"/>
              </a:spcBef>
              <a:spcAft>
                <a:spcPts val="0"/>
              </a:spcAft>
              <a:buClr>
                <a:schemeClr val="dk1"/>
              </a:buClr>
              <a:buSzPts val="2170"/>
              <a:buNone/>
            </a:pPr>
            <a:r>
              <a:rPr lang="en-US" sz="2170"/>
              <a:t>Look at the map of Disney Land (next slide). Can you find your way through the map?</a:t>
            </a:r>
            <a:endParaRPr/>
          </a:p>
          <a:p>
            <a:pPr marL="0" lvl="0" indent="0" algn="l" rtl="0">
              <a:lnSpc>
                <a:spcPct val="70000"/>
              </a:lnSpc>
              <a:spcBef>
                <a:spcPts val="1000"/>
              </a:spcBef>
              <a:spcAft>
                <a:spcPts val="0"/>
              </a:spcAft>
              <a:buClr>
                <a:schemeClr val="dk1"/>
              </a:buClr>
              <a:buSzPts val="2170"/>
              <a:buNone/>
            </a:pPr>
            <a:r>
              <a:rPr lang="en-US" sz="2170"/>
              <a:t> </a:t>
            </a:r>
            <a:endParaRPr/>
          </a:p>
          <a:p>
            <a:pPr marL="0" lvl="0" indent="0" algn="l" rtl="0">
              <a:lnSpc>
                <a:spcPct val="70000"/>
              </a:lnSpc>
              <a:spcBef>
                <a:spcPts val="1000"/>
              </a:spcBef>
              <a:spcAft>
                <a:spcPts val="0"/>
              </a:spcAft>
              <a:buClr>
                <a:schemeClr val="dk1"/>
              </a:buClr>
              <a:buSzPts val="2170"/>
              <a:buNone/>
            </a:pPr>
            <a:r>
              <a:rPr lang="en-US" sz="2170"/>
              <a:t>1 Start at the Entrance and go to Donald’s house boat.</a:t>
            </a:r>
            <a:endParaRPr/>
          </a:p>
          <a:p>
            <a:pPr marL="0" lvl="0" indent="0" algn="l" rtl="0">
              <a:lnSpc>
                <a:spcPct val="70000"/>
              </a:lnSpc>
              <a:spcBef>
                <a:spcPts val="1000"/>
              </a:spcBef>
              <a:spcAft>
                <a:spcPts val="0"/>
              </a:spcAft>
              <a:buClr>
                <a:schemeClr val="dk1"/>
              </a:buClr>
              <a:buSzPts val="2170"/>
              <a:buNone/>
            </a:pPr>
            <a:r>
              <a:rPr lang="en-US" sz="2170"/>
              <a:t>2 Start at the log flume and go to the rollercoaster.</a:t>
            </a:r>
            <a:endParaRPr/>
          </a:p>
          <a:p>
            <a:pPr marL="0" lvl="0" indent="0" algn="l" rtl="0">
              <a:lnSpc>
                <a:spcPct val="70000"/>
              </a:lnSpc>
              <a:spcBef>
                <a:spcPts val="1000"/>
              </a:spcBef>
              <a:spcAft>
                <a:spcPts val="0"/>
              </a:spcAft>
              <a:buClr>
                <a:schemeClr val="dk1"/>
              </a:buClr>
              <a:buSzPts val="2170"/>
              <a:buNone/>
            </a:pPr>
            <a:r>
              <a:rPr lang="en-US" sz="2170"/>
              <a:t>3 Start at the pond and go to the Frozen ride.</a:t>
            </a:r>
            <a:endParaRPr/>
          </a:p>
          <a:p>
            <a:pPr marL="0" lvl="0" indent="0" algn="l" rtl="0">
              <a:lnSpc>
                <a:spcPct val="70000"/>
              </a:lnSpc>
              <a:spcBef>
                <a:spcPts val="1000"/>
              </a:spcBef>
              <a:spcAft>
                <a:spcPts val="0"/>
              </a:spcAft>
              <a:buClr>
                <a:schemeClr val="dk1"/>
              </a:buClr>
              <a:buSzPts val="2170"/>
              <a:buNone/>
            </a:pPr>
            <a:endParaRPr sz="2170"/>
          </a:p>
          <a:p>
            <a:pPr marL="0" lvl="0" indent="0" algn="l" rtl="0">
              <a:lnSpc>
                <a:spcPct val="100000"/>
              </a:lnSpc>
              <a:spcBef>
                <a:spcPts val="1000"/>
              </a:spcBef>
              <a:spcAft>
                <a:spcPts val="0"/>
              </a:spcAft>
              <a:buClr>
                <a:schemeClr val="dk1"/>
              </a:buClr>
              <a:buSzPts val="2170"/>
              <a:buNone/>
            </a:pPr>
            <a:r>
              <a:rPr lang="en-US" sz="2170"/>
              <a:t> First level: Can you give detailed directions on how to get from each place to the next. For example, “Turn left then go straight until you get to the pond”. Can you draw a map of your house?</a:t>
            </a:r>
            <a:endParaRPr/>
          </a:p>
          <a:p>
            <a:pPr marL="0" lvl="0" indent="0" algn="l" rtl="0">
              <a:lnSpc>
                <a:spcPct val="70000"/>
              </a:lnSpc>
              <a:spcBef>
                <a:spcPts val="1000"/>
              </a:spcBef>
              <a:spcAft>
                <a:spcPts val="0"/>
              </a:spcAft>
              <a:buClr>
                <a:schemeClr val="dk1"/>
              </a:buClr>
              <a:buSzPts val="2170"/>
              <a:buNone/>
            </a:pPr>
            <a:endParaRPr sz="2170"/>
          </a:p>
          <a:p>
            <a:pPr marL="0" lvl="0" indent="0" algn="l" rtl="0">
              <a:lnSpc>
                <a:spcPct val="70000"/>
              </a:lnSpc>
              <a:spcBef>
                <a:spcPts val="1000"/>
              </a:spcBef>
              <a:spcAft>
                <a:spcPts val="0"/>
              </a:spcAft>
              <a:buClr>
                <a:schemeClr val="dk1"/>
              </a:buClr>
              <a:buSzPts val="1472"/>
              <a:buNone/>
            </a:pPr>
            <a:r>
              <a:rPr lang="en-US" sz="1472"/>
              <a:t>Learning Intention: I am learning to read a map and give directions.</a:t>
            </a:r>
            <a:endParaRPr/>
          </a:p>
          <a:p>
            <a:pPr marL="0" lvl="0" indent="0" algn="l" rtl="0">
              <a:lnSpc>
                <a:spcPct val="70000"/>
              </a:lnSpc>
              <a:spcBef>
                <a:spcPts val="1000"/>
              </a:spcBef>
              <a:spcAft>
                <a:spcPts val="0"/>
              </a:spcAft>
              <a:buClr>
                <a:schemeClr val="dk1"/>
              </a:buClr>
              <a:buSzPts val="1472"/>
              <a:buNone/>
            </a:pPr>
            <a:r>
              <a:rPr lang="en-US" sz="1472"/>
              <a:t>Success Criteria: </a:t>
            </a:r>
            <a:endParaRPr sz="1472"/>
          </a:p>
          <a:p>
            <a:pPr marL="228600" lvl="0" indent="-228600" algn="l" rtl="0">
              <a:lnSpc>
                <a:spcPct val="70000"/>
              </a:lnSpc>
              <a:spcBef>
                <a:spcPts val="1000"/>
              </a:spcBef>
              <a:spcAft>
                <a:spcPts val="0"/>
              </a:spcAft>
              <a:buClr>
                <a:schemeClr val="dk1"/>
              </a:buClr>
              <a:buSzPts val="1472"/>
              <a:buChar char="•"/>
            </a:pPr>
            <a:r>
              <a:rPr lang="en-US" sz="1472" b="1"/>
              <a:t>Early:</a:t>
            </a:r>
            <a:r>
              <a:rPr lang="en-US" sz="1472"/>
              <a:t> I can use a simple map.</a:t>
            </a:r>
            <a:endParaRPr sz="1472"/>
          </a:p>
          <a:p>
            <a:pPr marL="228600" lvl="0" indent="-228600" algn="l" rtl="0">
              <a:lnSpc>
                <a:spcPct val="70000"/>
              </a:lnSpc>
              <a:spcBef>
                <a:spcPts val="1000"/>
              </a:spcBef>
              <a:spcAft>
                <a:spcPts val="0"/>
              </a:spcAft>
              <a:buClr>
                <a:schemeClr val="dk1"/>
              </a:buClr>
              <a:buSzPts val="1472"/>
              <a:buChar char="•"/>
            </a:pPr>
            <a:r>
              <a:rPr lang="en-US" sz="1472" b="1"/>
              <a:t>First:</a:t>
            </a:r>
            <a:r>
              <a:rPr lang="en-US" sz="1472"/>
              <a:t> I can give detailed directions on how to get somewhere.</a:t>
            </a:r>
            <a:endParaRPr sz="1472"/>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pic>
        <p:nvPicPr>
          <p:cNvPr id="136" name="Google Shape;136;p21" descr="Printable treasure maps for kids (With images) | Treasure maps for ..."/>
          <p:cNvPicPr preferRelativeResize="0"/>
          <p:nvPr/>
        </p:nvPicPr>
        <p:blipFill rotWithShape="1">
          <a:blip r:embed="rId3">
            <a:alphaModFix/>
          </a:blip>
          <a:srcRect/>
          <a:stretch/>
        </p:blipFill>
        <p:spPr>
          <a:xfrm>
            <a:off x="80765" y="-160720"/>
            <a:ext cx="12030468" cy="7179440"/>
          </a:xfrm>
          <a:prstGeom prst="rect">
            <a:avLst/>
          </a:prstGeom>
          <a:noFill/>
          <a:ln>
            <a:noFill/>
          </a:ln>
        </p:spPr>
      </p:pic>
      <p:pic>
        <p:nvPicPr>
          <p:cNvPr id="137" name="Google Shape;137;p21" descr="d9add97676a30527ea6da0e1acb22fb4_fun-and-free-clipart-pond-clipart ..."/>
          <p:cNvPicPr preferRelativeResize="0"/>
          <p:nvPr/>
        </p:nvPicPr>
        <p:blipFill rotWithShape="1">
          <a:blip r:embed="rId4">
            <a:alphaModFix/>
          </a:blip>
          <a:srcRect/>
          <a:stretch/>
        </p:blipFill>
        <p:spPr>
          <a:xfrm>
            <a:off x="1228232" y="1648160"/>
            <a:ext cx="2787549" cy="1503090"/>
          </a:xfrm>
          <a:prstGeom prst="rect">
            <a:avLst/>
          </a:prstGeom>
          <a:noFill/>
          <a:ln>
            <a:noFill/>
          </a:ln>
        </p:spPr>
      </p:pic>
      <p:pic>
        <p:nvPicPr>
          <p:cNvPr id="138" name="Google Shape;138;p21" descr="Fireworks clipart fireworkds, Fireworks fireworkds Transparent ..."/>
          <p:cNvPicPr preferRelativeResize="0"/>
          <p:nvPr/>
        </p:nvPicPr>
        <p:blipFill rotWithShape="1">
          <a:blip r:embed="rId5">
            <a:alphaModFix/>
          </a:blip>
          <a:srcRect/>
          <a:stretch/>
        </p:blipFill>
        <p:spPr>
          <a:xfrm>
            <a:off x="5347957" y="907256"/>
            <a:ext cx="1233487" cy="923925"/>
          </a:xfrm>
          <a:prstGeom prst="rect">
            <a:avLst/>
          </a:prstGeom>
          <a:noFill/>
          <a:ln>
            <a:noFill/>
          </a:ln>
        </p:spPr>
      </p:pic>
      <p:pic>
        <p:nvPicPr>
          <p:cNvPr id="139" name="Google Shape;139;p21" descr="Beat the Crowds and Skip the Line at Disney World's Frozen Ever ..."/>
          <p:cNvPicPr preferRelativeResize="0"/>
          <p:nvPr/>
        </p:nvPicPr>
        <p:blipFill rotWithShape="1">
          <a:blip r:embed="rId6">
            <a:alphaModFix/>
          </a:blip>
          <a:srcRect l="10358" t="34753" r="10978" b="31225"/>
          <a:stretch/>
        </p:blipFill>
        <p:spPr>
          <a:xfrm>
            <a:off x="8535384" y="5105703"/>
            <a:ext cx="2268906" cy="785813"/>
          </a:xfrm>
          <a:prstGeom prst="rect">
            <a:avLst/>
          </a:prstGeom>
          <a:noFill/>
          <a:ln>
            <a:noFill/>
          </a:ln>
        </p:spPr>
      </p:pic>
      <p:pic>
        <p:nvPicPr>
          <p:cNvPr id="140" name="Google Shape;140;p21" descr="44+ Disneyland Clipart ... Disneyland Clipart | ClipartLook"/>
          <p:cNvPicPr preferRelativeResize="0"/>
          <p:nvPr/>
        </p:nvPicPr>
        <p:blipFill rotWithShape="1">
          <a:blip r:embed="rId7">
            <a:alphaModFix/>
          </a:blip>
          <a:srcRect l="7285" t="14376" r="4755" b="19325"/>
          <a:stretch/>
        </p:blipFill>
        <p:spPr>
          <a:xfrm>
            <a:off x="4801198" y="2175316"/>
            <a:ext cx="2589604" cy="1951867"/>
          </a:xfrm>
          <a:prstGeom prst="rect">
            <a:avLst/>
          </a:prstGeom>
          <a:noFill/>
          <a:ln>
            <a:noFill/>
          </a:ln>
        </p:spPr>
      </p:pic>
      <p:pic>
        <p:nvPicPr>
          <p:cNvPr id="141" name="Google Shape;141;p21" descr="The best free Disneyland clipart images. Download from 86 free ..."/>
          <p:cNvPicPr preferRelativeResize="0"/>
          <p:nvPr/>
        </p:nvPicPr>
        <p:blipFill rotWithShape="1">
          <a:blip r:embed="rId8">
            <a:alphaModFix/>
          </a:blip>
          <a:srcRect/>
          <a:stretch/>
        </p:blipFill>
        <p:spPr>
          <a:xfrm>
            <a:off x="2294366" y="787452"/>
            <a:ext cx="1721415" cy="1721415"/>
          </a:xfrm>
          <a:prstGeom prst="rect">
            <a:avLst/>
          </a:prstGeom>
          <a:noFill/>
          <a:ln>
            <a:noFill/>
          </a:ln>
        </p:spPr>
      </p:pic>
      <p:pic>
        <p:nvPicPr>
          <p:cNvPr id="142" name="Google Shape;142;p21" descr="55 Disneyland Stock Vector Illustration And Royalty Free ..."/>
          <p:cNvPicPr preferRelativeResize="0"/>
          <p:nvPr/>
        </p:nvPicPr>
        <p:blipFill rotWithShape="1">
          <a:blip r:embed="rId9">
            <a:alphaModFix/>
          </a:blip>
          <a:srcRect l="31976" t="5751" r="29852" b="67725"/>
          <a:stretch/>
        </p:blipFill>
        <p:spPr>
          <a:xfrm>
            <a:off x="9038521" y="1112599"/>
            <a:ext cx="1336179" cy="928468"/>
          </a:xfrm>
          <a:prstGeom prst="rect">
            <a:avLst/>
          </a:prstGeom>
          <a:noFill/>
          <a:ln>
            <a:noFill/>
          </a:ln>
        </p:spPr>
      </p:pic>
      <p:pic>
        <p:nvPicPr>
          <p:cNvPr id="143" name="Google Shape;143;p21" descr="disney world clipart - Google Search in 2020 | Disney character ..."/>
          <p:cNvPicPr preferRelativeResize="0"/>
          <p:nvPr/>
        </p:nvPicPr>
        <p:blipFill rotWithShape="1">
          <a:blip r:embed="rId10">
            <a:alphaModFix/>
          </a:blip>
          <a:srcRect/>
          <a:stretch/>
        </p:blipFill>
        <p:spPr>
          <a:xfrm>
            <a:off x="4669898" y="5135616"/>
            <a:ext cx="2589604" cy="1219569"/>
          </a:xfrm>
          <a:prstGeom prst="rect">
            <a:avLst/>
          </a:prstGeom>
          <a:noFill/>
          <a:ln>
            <a:noFill/>
          </a:ln>
        </p:spPr>
      </p:pic>
      <p:pic>
        <p:nvPicPr>
          <p:cNvPr id="144" name="Google Shape;144;p21"/>
          <p:cNvPicPr preferRelativeResize="0"/>
          <p:nvPr/>
        </p:nvPicPr>
        <p:blipFill rotWithShape="1">
          <a:blip r:embed="rId11">
            <a:alphaModFix/>
          </a:blip>
          <a:srcRect/>
          <a:stretch/>
        </p:blipFill>
        <p:spPr>
          <a:xfrm>
            <a:off x="1433554" y="3823083"/>
            <a:ext cx="2181300" cy="1785500"/>
          </a:xfrm>
          <a:prstGeom prst="rect">
            <a:avLst/>
          </a:prstGeom>
          <a:noFill/>
          <a:ln>
            <a:noFill/>
          </a:ln>
        </p:spPr>
      </p:pic>
      <p:pic>
        <p:nvPicPr>
          <p:cNvPr id="145" name="Google Shape;145;p21" descr="Mickey Mouse Clubhouse Clips &amp; Look At Clip Art Images - ClipartLook"/>
          <p:cNvPicPr preferRelativeResize="0"/>
          <p:nvPr/>
        </p:nvPicPr>
        <p:blipFill rotWithShape="1">
          <a:blip r:embed="rId12">
            <a:alphaModFix/>
          </a:blip>
          <a:srcRect t="11354" b="13272"/>
          <a:stretch/>
        </p:blipFill>
        <p:spPr>
          <a:xfrm>
            <a:off x="8727302" y="2903916"/>
            <a:ext cx="1885071" cy="1420838"/>
          </a:xfrm>
          <a:prstGeom prst="rect">
            <a:avLst/>
          </a:prstGeom>
          <a:noFill/>
          <a:ln>
            <a:noFill/>
          </a:ln>
        </p:spPr>
      </p:pic>
      <p:cxnSp>
        <p:nvCxnSpPr>
          <p:cNvPr id="146" name="Google Shape;146;p21"/>
          <p:cNvCxnSpPr>
            <a:stCxn id="143" idx="0"/>
          </p:cNvCxnSpPr>
          <p:nvPr/>
        </p:nvCxnSpPr>
        <p:spPr>
          <a:xfrm rot="10800000">
            <a:off x="5964700" y="4127316"/>
            <a:ext cx="0" cy="1008300"/>
          </a:xfrm>
          <a:prstGeom prst="straightConnector1">
            <a:avLst/>
          </a:prstGeom>
          <a:noFill/>
          <a:ln w="76200" cap="flat" cmpd="sng">
            <a:solidFill>
              <a:schemeClr val="lt1"/>
            </a:solidFill>
            <a:prstDash val="solid"/>
            <a:miter lim="800000"/>
            <a:headEnd type="none" w="sm" len="sm"/>
            <a:tailEnd type="none" w="sm" len="sm"/>
          </a:ln>
        </p:spPr>
      </p:cxnSp>
      <p:cxnSp>
        <p:nvCxnSpPr>
          <p:cNvPr id="147" name="Google Shape;147;p21"/>
          <p:cNvCxnSpPr/>
          <p:nvPr/>
        </p:nvCxnSpPr>
        <p:spPr>
          <a:xfrm rot="10800000">
            <a:off x="5989975" y="1671099"/>
            <a:ext cx="0" cy="504217"/>
          </a:xfrm>
          <a:prstGeom prst="straightConnector1">
            <a:avLst/>
          </a:prstGeom>
          <a:noFill/>
          <a:ln w="76200" cap="flat" cmpd="sng">
            <a:solidFill>
              <a:schemeClr val="lt1"/>
            </a:solidFill>
            <a:prstDash val="solid"/>
            <a:miter lim="800000"/>
            <a:headEnd type="none" w="sm" len="sm"/>
            <a:tailEnd type="none" w="sm" len="sm"/>
          </a:ln>
        </p:spPr>
      </p:cxnSp>
      <p:cxnSp>
        <p:nvCxnSpPr>
          <p:cNvPr id="148" name="Google Shape;148;p21"/>
          <p:cNvCxnSpPr/>
          <p:nvPr/>
        </p:nvCxnSpPr>
        <p:spPr>
          <a:xfrm rot="10800000">
            <a:off x="2386447" y="3012465"/>
            <a:ext cx="0" cy="1008433"/>
          </a:xfrm>
          <a:prstGeom prst="straightConnector1">
            <a:avLst/>
          </a:prstGeom>
          <a:noFill/>
          <a:ln w="76200" cap="flat" cmpd="sng">
            <a:solidFill>
              <a:schemeClr val="lt1"/>
            </a:solidFill>
            <a:prstDash val="solid"/>
            <a:miter lim="800000"/>
            <a:headEnd type="none" w="sm" len="sm"/>
            <a:tailEnd type="none" w="sm" len="sm"/>
          </a:ln>
        </p:spPr>
      </p:cxnSp>
      <p:cxnSp>
        <p:nvCxnSpPr>
          <p:cNvPr id="149" name="Google Shape;149;p21"/>
          <p:cNvCxnSpPr/>
          <p:nvPr/>
        </p:nvCxnSpPr>
        <p:spPr>
          <a:xfrm rot="10800000">
            <a:off x="9711009" y="4324755"/>
            <a:ext cx="0" cy="810861"/>
          </a:xfrm>
          <a:prstGeom prst="straightConnector1">
            <a:avLst/>
          </a:prstGeom>
          <a:noFill/>
          <a:ln w="76200" cap="flat" cmpd="sng">
            <a:solidFill>
              <a:schemeClr val="lt1"/>
            </a:solidFill>
            <a:prstDash val="solid"/>
            <a:miter lim="800000"/>
            <a:headEnd type="none" w="sm" len="sm"/>
            <a:tailEnd type="none" w="sm" len="sm"/>
          </a:ln>
        </p:spPr>
      </p:cxnSp>
      <p:cxnSp>
        <p:nvCxnSpPr>
          <p:cNvPr id="150" name="Google Shape;150;p21"/>
          <p:cNvCxnSpPr/>
          <p:nvPr/>
        </p:nvCxnSpPr>
        <p:spPr>
          <a:xfrm>
            <a:off x="6581444" y="1576834"/>
            <a:ext cx="2527455" cy="0"/>
          </a:xfrm>
          <a:prstGeom prst="straightConnector1">
            <a:avLst/>
          </a:prstGeom>
          <a:noFill/>
          <a:ln w="76200" cap="flat" cmpd="sng">
            <a:solidFill>
              <a:schemeClr val="lt1"/>
            </a:solidFill>
            <a:prstDash val="solid"/>
            <a:miter lim="800000"/>
            <a:headEnd type="none" w="sm" len="sm"/>
            <a:tailEnd type="none" w="sm" len="sm"/>
          </a:ln>
        </p:spPr>
      </p:cxnSp>
      <p:cxnSp>
        <p:nvCxnSpPr>
          <p:cNvPr id="151" name="Google Shape;151;p21"/>
          <p:cNvCxnSpPr/>
          <p:nvPr/>
        </p:nvCxnSpPr>
        <p:spPr>
          <a:xfrm>
            <a:off x="3614854" y="5286309"/>
            <a:ext cx="1263728" cy="0"/>
          </a:xfrm>
          <a:prstGeom prst="straightConnector1">
            <a:avLst/>
          </a:prstGeom>
          <a:noFill/>
          <a:ln w="76200" cap="flat" cmpd="sng">
            <a:solidFill>
              <a:schemeClr val="lt1"/>
            </a:solidFill>
            <a:prstDash val="solid"/>
            <a:miter lim="800000"/>
            <a:headEnd type="none" w="sm" len="sm"/>
            <a:tailEnd type="none" w="sm" len="sm"/>
          </a:ln>
        </p:spPr>
      </p:cxnSp>
      <p:cxnSp>
        <p:nvCxnSpPr>
          <p:cNvPr id="152" name="Google Shape;152;p21"/>
          <p:cNvCxnSpPr/>
          <p:nvPr/>
        </p:nvCxnSpPr>
        <p:spPr>
          <a:xfrm>
            <a:off x="4015464" y="2720561"/>
            <a:ext cx="1263728" cy="0"/>
          </a:xfrm>
          <a:prstGeom prst="straightConnector1">
            <a:avLst/>
          </a:prstGeom>
          <a:noFill/>
          <a:ln w="76200" cap="flat" cmpd="sng">
            <a:solidFill>
              <a:schemeClr val="lt1"/>
            </a:solidFill>
            <a:prstDash val="solid"/>
            <a:miter lim="800000"/>
            <a:headEnd type="none" w="sm" len="sm"/>
            <a:tailEnd type="none" w="sm" len="sm"/>
          </a:ln>
        </p:spPr>
      </p:cxnSp>
      <p:cxnSp>
        <p:nvCxnSpPr>
          <p:cNvPr id="153" name="Google Shape;153;p21"/>
          <p:cNvCxnSpPr/>
          <p:nvPr/>
        </p:nvCxnSpPr>
        <p:spPr>
          <a:xfrm>
            <a:off x="7390802" y="3429000"/>
            <a:ext cx="1336500" cy="0"/>
          </a:xfrm>
          <a:prstGeom prst="straightConnector1">
            <a:avLst/>
          </a:prstGeom>
          <a:noFill/>
          <a:ln w="76200" cap="flat" cmpd="sng">
            <a:solidFill>
              <a:schemeClr val="lt1"/>
            </a:solidFill>
            <a:prstDash val="solid"/>
            <a:miter lim="800000"/>
            <a:headEnd type="none" w="sm" len="sm"/>
            <a:tailEnd type="none" w="sm" len="sm"/>
          </a:ln>
        </p:spPr>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2"/>
          <p:cNvSpPr txBox="1">
            <a:spLocks noGrp="1"/>
          </p:cNvSpPr>
          <p:nvPr>
            <p:ph type="title"/>
          </p:nvPr>
        </p:nvSpPr>
        <p:spPr>
          <a:xfrm>
            <a:off x="264160" y="365125"/>
            <a:ext cx="1108964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a:t>Tuesday: IDL</a:t>
            </a:r>
            <a:endParaRPr/>
          </a:p>
        </p:txBody>
      </p:sp>
      <p:sp>
        <p:nvSpPr>
          <p:cNvPr id="159" name="Google Shape;159;p22"/>
          <p:cNvSpPr txBox="1">
            <a:spLocks noGrp="1"/>
          </p:cNvSpPr>
          <p:nvPr>
            <p:ph type="body" idx="1"/>
          </p:nvPr>
        </p:nvSpPr>
        <p:spPr>
          <a:xfrm>
            <a:off x="154912" y="1253331"/>
            <a:ext cx="12037087" cy="5239544"/>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Clr>
                <a:schemeClr val="dk1"/>
              </a:buClr>
              <a:buSzPts val="2800"/>
              <a:buNone/>
            </a:pPr>
            <a:r>
              <a:rPr lang="en-US"/>
              <a:t>Early level: Weather Chart on next slide…</a:t>
            </a:r>
            <a:endParaRPr/>
          </a:p>
          <a:p>
            <a:pPr marL="0" lvl="0" indent="0" algn="l" rtl="0">
              <a:lnSpc>
                <a:spcPct val="80000"/>
              </a:lnSpc>
              <a:spcBef>
                <a:spcPts val="1000"/>
              </a:spcBef>
              <a:spcAft>
                <a:spcPts val="0"/>
              </a:spcAft>
              <a:buClr>
                <a:schemeClr val="dk1"/>
              </a:buClr>
              <a:buSzPts val="2800"/>
              <a:buNone/>
            </a:pPr>
            <a:r>
              <a:rPr lang="en-US"/>
              <a:t>Disney Land is in Orlando in America. </a:t>
            </a:r>
            <a:endParaRPr/>
          </a:p>
          <a:p>
            <a:pPr marL="0" lvl="0" indent="0" algn="l" rtl="0">
              <a:lnSpc>
                <a:spcPct val="80000"/>
              </a:lnSpc>
              <a:spcBef>
                <a:spcPts val="1000"/>
              </a:spcBef>
              <a:spcAft>
                <a:spcPts val="0"/>
              </a:spcAft>
              <a:buClr>
                <a:schemeClr val="dk1"/>
              </a:buClr>
              <a:buSzPts val="2800"/>
              <a:buNone/>
            </a:pPr>
            <a:r>
              <a:rPr lang="en-US"/>
              <a:t>Find out what the weather is like in Orlando today. How could you do this? Is it sunny, cloudy or windy? What is the temperature?</a:t>
            </a:r>
            <a:endParaRPr/>
          </a:p>
          <a:p>
            <a:pPr marL="0" lvl="0" indent="0" algn="l" rtl="0">
              <a:lnSpc>
                <a:spcPct val="80000"/>
              </a:lnSpc>
              <a:spcBef>
                <a:spcPts val="1000"/>
              </a:spcBef>
              <a:spcAft>
                <a:spcPts val="0"/>
              </a:spcAft>
              <a:buClr>
                <a:schemeClr val="dk1"/>
              </a:buClr>
              <a:buSzPts val="2800"/>
              <a:buNone/>
            </a:pPr>
            <a:r>
              <a:rPr lang="en-US"/>
              <a:t>Early extension: What is the weather and temperature here? Is it hotter or colder?</a:t>
            </a:r>
            <a:endParaRPr/>
          </a:p>
          <a:p>
            <a:pPr marL="0" lvl="0" indent="0" algn="l" rtl="0">
              <a:lnSpc>
                <a:spcPct val="80000"/>
              </a:lnSpc>
              <a:spcBef>
                <a:spcPts val="1000"/>
              </a:spcBef>
              <a:spcAft>
                <a:spcPts val="0"/>
              </a:spcAft>
              <a:buClr>
                <a:schemeClr val="dk1"/>
              </a:buClr>
              <a:buSzPts val="2800"/>
              <a:buNone/>
            </a:pPr>
            <a:endParaRPr/>
          </a:p>
          <a:p>
            <a:pPr marL="0" lvl="0" indent="0" algn="l" rtl="0">
              <a:lnSpc>
                <a:spcPct val="80000"/>
              </a:lnSpc>
              <a:spcBef>
                <a:spcPts val="1000"/>
              </a:spcBef>
              <a:spcAft>
                <a:spcPts val="0"/>
              </a:spcAft>
              <a:buClr>
                <a:schemeClr val="dk1"/>
              </a:buClr>
              <a:buSzPts val="2800"/>
              <a:buNone/>
            </a:pPr>
            <a:r>
              <a:rPr lang="en-US"/>
              <a:t>First:  How many degrees hotter/colder is Orlando than Drumnadrochit today?</a:t>
            </a:r>
            <a:endParaRPr/>
          </a:p>
          <a:p>
            <a:pPr marL="0" lvl="0" indent="0" algn="l" rtl="0">
              <a:lnSpc>
                <a:spcPct val="80000"/>
              </a:lnSpc>
              <a:spcBef>
                <a:spcPts val="1000"/>
              </a:spcBef>
              <a:spcAft>
                <a:spcPts val="0"/>
              </a:spcAft>
              <a:buClr>
                <a:schemeClr val="dk1"/>
              </a:buClr>
              <a:buSzPts val="2000"/>
              <a:buNone/>
            </a:pPr>
            <a:endParaRPr sz="2000"/>
          </a:p>
          <a:p>
            <a:pPr marL="0" lvl="0" indent="0" algn="l" rtl="0">
              <a:lnSpc>
                <a:spcPct val="80000"/>
              </a:lnSpc>
              <a:spcBef>
                <a:spcPts val="1000"/>
              </a:spcBef>
              <a:spcAft>
                <a:spcPts val="0"/>
              </a:spcAft>
              <a:buClr>
                <a:schemeClr val="dk1"/>
              </a:buClr>
              <a:buSzPts val="2000"/>
              <a:buNone/>
            </a:pPr>
            <a:r>
              <a:rPr lang="en-US" sz="2000"/>
              <a:t>Learning Intention: I am learning to identify and compare the weather in various places.</a:t>
            </a:r>
            <a:endParaRPr/>
          </a:p>
          <a:p>
            <a:pPr marL="0" lvl="0" indent="0" algn="l" rtl="0">
              <a:lnSpc>
                <a:spcPct val="80000"/>
              </a:lnSpc>
              <a:spcBef>
                <a:spcPts val="1000"/>
              </a:spcBef>
              <a:spcAft>
                <a:spcPts val="0"/>
              </a:spcAft>
              <a:buClr>
                <a:schemeClr val="dk1"/>
              </a:buClr>
              <a:buSzPts val="2000"/>
              <a:buNone/>
            </a:pPr>
            <a:r>
              <a:rPr lang="en-US" sz="2000"/>
              <a:t>Success Criteria: </a:t>
            </a:r>
            <a:endParaRPr sz="2000"/>
          </a:p>
          <a:p>
            <a:pPr marL="0" lvl="0" indent="0" algn="l" rtl="0">
              <a:lnSpc>
                <a:spcPct val="80000"/>
              </a:lnSpc>
              <a:spcBef>
                <a:spcPts val="1000"/>
              </a:spcBef>
              <a:spcAft>
                <a:spcPts val="0"/>
              </a:spcAft>
              <a:buClr>
                <a:schemeClr val="dk1"/>
              </a:buClr>
              <a:buSzPts val="2000"/>
              <a:buNone/>
            </a:pPr>
            <a:r>
              <a:rPr lang="en-US" sz="2000" b="1"/>
              <a:t>Early:</a:t>
            </a:r>
            <a:r>
              <a:rPr lang="en-US" sz="2000"/>
              <a:t> I can identify the weather. I understand the weather is different around the world. </a:t>
            </a:r>
            <a:endParaRPr sz="2000"/>
          </a:p>
          <a:p>
            <a:pPr marL="0" lvl="0" indent="0" algn="l" rtl="0">
              <a:lnSpc>
                <a:spcPct val="80000"/>
              </a:lnSpc>
              <a:spcBef>
                <a:spcPts val="1000"/>
              </a:spcBef>
              <a:spcAft>
                <a:spcPts val="0"/>
              </a:spcAft>
              <a:buClr>
                <a:schemeClr val="dk1"/>
              </a:buClr>
              <a:buSzPts val="2000"/>
              <a:buNone/>
            </a:pPr>
            <a:r>
              <a:rPr lang="en-US" sz="2000" b="1"/>
              <a:t>First:</a:t>
            </a:r>
            <a:r>
              <a:rPr lang="en-US" sz="2000"/>
              <a:t> I can find out the temperature in various parts of the world. I can compare temperatures.</a:t>
            </a:r>
            <a:endParaRPr sz="20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p>
            <a:pPr marL="228600" lvl="0" indent="-50800" algn="l" rtl="0">
              <a:lnSpc>
                <a:spcPct val="90000"/>
              </a:lnSpc>
              <a:spcBef>
                <a:spcPts val="0"/>
              </a:spcBef>
              <a:spcAft>
                <a:spcPts val="0"/>
              </a:spcAft>
              <a:buClr>
                <a:schemeClr val="dk1"/>
              </a:buClr>
              <a:buSzPts val="2800"/>
              <a:buNone/>
            </a:pPr>
            <a:endParaRPr/>
          </a:p>
        </p:txBody>
      </p:sp>
      <p:sp>
        <p:nvSpPr>
          <p:cNvPr id="165" name="Google Shape;165;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endParaRPr/>
          </a:p>
        </p:txBody>
      </p:sp>
      <p:pic>
        <p:nvPicPr>
          <p:cNvPr id="166" name="Google Shape;166;p23" descr="Weather Chart"/>
          <p:cNvPicPr preferRelativeResize="0"/>
          <p:nvPr/>
        </p:nvPicPr>
        <p:blipFill rotWithShape="1">
          <a:blip r:embed="rId3">
            <a:alphaModFix/>
          </a:blip>
          <a:srcRect b="22085"/>
          <a:stretch/>
        </p:blipFill>
        <p:spPr>
          <a:xfrm>
            <a:off x="541082" y="-35208"/>
            <a:ext cx="11109835" cy="692841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0"/>
        <p:cNvGrpSpPr/>
        <p:nvPr/>
      </p:nvGrpSpPr>
      <p:grpSpPr>
        <a:xfrm>
          <a:off x="0" y="0"/>
          <a:ext cx="0" cy="0"/>
          <a:chOff x="0" y="0"/>
          <a:chExt cx="0" cy="0"/>
        </a:xfrm>
      </p:grpSpPr>
      <p:sp>
        <p:nvSpPr>
          <p:cNvPr id="171" name="Google Shape;171;p24"/>
          <p:cNvSpPr/>
          <p:nvPr/>
        </p:nvSpPr>
        <p:spPr>
          <a:xfrm>
            <a:off x="475488" y="0"/>
            <a:ext cx="10910292" cy="6858000"/>
          </a:xfrm>
          <a:prstGeom prst="rect">
            <a:avLst/>
          </a:prstGeom>
          <a:gradFill>
            <a:gsLst>
              <a:gs pos="0">
                <a:schemeClr val="accent6"/>
              </a:gs>
              <a:gs pos="25000">
                <a:schemeClr val="accent6"/>
              </a:gs>
              <a:gs pos="94000">
                <a:schemeClr val="accent1"/>
              </a:gs>
              <a:gs pos="100000">
                <a:schemeClr val="accent1"/>
              </a:gs>
            </a:gsLst>
            <a:lin ang="4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72" name="Google Shape;172;p24"/>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73" name="Google Shape;173;p24"/>
          <p:cNvSpPr txBox="1">
            <a:spLocks noGrp="1"/>
          </p:cNvSpPr>
          <p:nvPr>
            <p:ph type="title"/>
          </p:nvPr>
        </p:nvSpPr>
        <p:spPr>
          <a:xfrm>
            <a:off x="3045368" y="2043663"/>
            <a:ext cx="6105194" cy="2031055"/>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FFFFFF"/>
              </a:buClr>
              <a:buSzPts val="6000"/>
              <a:buFont typeface="Calibri"/>
              <a:buNone/>
            </a:pPr>
            <a:r>
              <a:rPr lang="en-US" sz="6000">
                <a:solidFill>
                  <a:srgbClr val="FFFFFF"/>
                </a:solidFill>
                <a:latin typeface="Calibri"/>
                <a:ea typeface="Calibri"/>
                <a:cs typeface="Calibri"/>
                <a:sym typeface="Calibri"/>
              </a:rPr>
              <a:t>Wednesday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a:t>Wednesday: Reading</a:t>
            </a:r>
            <a:endParaRPr/>
          </a:p>
        </p:txBody>
      </p:sp>
      <p:sp>
        <p:nvSpPr>
          <p:cNvPr id="179" name="Google Shape;179;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Clr>
                <a:schemeClr val="dk1"/>
              </a:buClr>
              <a:buSzPts val="2590"/>
              <a:buNone/>
            </a:pPr>
            <a:r>
              <a:rPr lang="en-US" sz="2590" b="1"/>
              <a:t>Early</a:t>
            </a:r>
            <a:r>
              <a:rPr lang="en-US" sz="2590"/>
              <a:t>: Look closely at the pictures and see if you can spot any sounds/CVC words/common words. Record yourself saying the sounds or reading the words. You could create your own picture and hide words for somebody else to find. There are 3 pictures so that you can choose your challenge.</a:t>
            </a:r>
            <a:endParaRPr/>
          </a:p>
          <a:p>
            <a:pPr marL="0" lvl="0" indent="0" algn="l" rtl="0">
              <a:lnSpc>
                <a:spcPct val="80000"/>
              </a:lnSpc>
              <a:spcBef>
                <a:spcPts val="1000"/>
              </a:spcBef>
              <a:spcAft>
                <a:spcPts val="0"/>
              </a:spcAft>
              <a:buClr>
                <a:schemeClr val="dk1"/>
              </a:buClr>
              <a:buSzPts val="2590"/>
              <a:buNone/>
            </a:pPr>
            <a:r>
              <a:rPr lang="en-US" sz="2590" b="1"/>
              <a:t>First</a:t>
            </a:r>
            <a:r>
              <a:rPr lang="en-US" sz="2590"/>
              <a:t>: Look closely at the pictures and read the words with 3 letters. Practice each one in your red spelling jotter.</a:t>
            </a:r>
            <a:endParaRPr/>
          </a:p>
          <a:p>
            <a:pPr marL="0" lvl="0" indent="0" algn="l" rtl="0">
              <a:lnSpc>
                <a:spcPct val="80000"/>
              </a:lnSpc>
              <a:spcBef>
                <a:spcPts val="1000"/>
              </a:spcBef>
              <a:spcAft>
                <a:spcPts val="0"/>
              </a:spcAft>
              <a:buClr>
                <a:schemeClr val="dk1"/>
              </a:buClr>
              <a:buSzPts val="2590"/>
              <a:buNone/>
            </a:pPr>
            <a:r>
              <a:rPr lang="en-US" sz="2590" b="1"/>
              <a:t>First challenge: </a:t>
            </a:r>
            <a:r>
              <a:rPr lang="en-US" sz="2590"/>
              <a:t>Choose 5 words and write silly sentences with them.  Can you grow these words?</a:t>
            </a:r>
            <a:endParaRPr sz="2590" b="1"/>
          </a:p>
          <a:p>
            <a:pPr marL="0" lvl="0" indent="0" algn="l" rtl="0">
              <a:lnSpc>
                <a:spcPct val="80000"/>
              </a:lnSpc>
              <a:spcBef>
                <a:spcPts val="1000"/>
              </a:spcBef>
              <a:spcAft>
                <a:spcPts val="0"/>
              </a:spcAft>
              <a:buClr>
                <a:schemeClr val="dk1"/>
              </a:buClr>
              <a:buSzPts val="1757"/>
              <a:buNone/>
            </a:pPr>
            <a:r>
              <a:rPr lang="en-US" sz="1757"/>
              <a:t>Learning Intention: I am learning to read words.</a:t>
            </a:r>
            <a:endParaRPr/>
          </a:p>
          <a:p>
            <a:pPr marL="0" lvl="0" indent="0" algn="l" rtl="0">
              <a:lnSpc>
                <a:spcPct val="80000"/>
              </a:lnSpc>
              <a:spcBef>
                <a:spcPts val="1000"/>
              </a:spcBef>
              <a:spcAft>
                <a:spcPts val="0"/>
              </a:spcAft>
              <a:buClr>
                <a:schemeClr val="dk1"/>
              </a:buClr>
              <a:buSzPts val="1757"/>
              <a:buNone/>
            </a:pPr>
            <a:r>
              <a:rPr lang="en-US" sz="1757"/>
              <a:t>Success Criteria:</a:t>
            </a:r>
            <a:endParaRPr sz="1757"/>
          </a:p>
          <a:p>
            <a:pPr marL="0" lvl="0" indent="0" algn="l" rtl="0">
              <a:lnSpc>
                <a:spcPct val="80000"/>
              </a:lnSpc>
              <a:spcBef>
                <a:spcPts val="1000"/>
              </a:spcBef>
              <a:spcAft>
                <a:spcPts val="0"/>
              </a:spcAft>
              <a:buClr>
                <a:schemeClr val="dk1"/>
              </a:buClr>
              <a:buSzPts val="1757"/>
              <a:buNone/>
            </a:pPr>
            <a:r>
              <a:rPr lang="en-US" sz="1757" b="1"/>
              <a:t>Early</a:t>
            </a:r>
            <a:r>
              <a:rPr lang="en-US" sz="1757"/>
              <a:t>: I can blend sounds to read words. I can read some common words. </a:t>
            </a:r>
            <a:endParaRPr sz="1757"/>
          </a:p>
          <a:p>
            <a:pPr marL="0" lvl="0" indent="0" algn="l" rtl="0">
              <a:lnSpc>
                <a:spcPct val="80000"/>
              </a:lnSpc>
              <a:spcBef>
                <a:spcPts val="1000"/>
              </a:spcBef>
              <a:spcAft>
                <a:spcPts val="0"/>
              </a:spcAft>
              <a:buClr>
                <a:schemeClr val="dk1"/>
              </a:buClr>
              <a:buSzPts val="1757"/>
              <a:buNone/>
            </a:pPr>
            <a:r>
              <a:rPr lang="en-US" sz="1757" b="1"/>
              <a:t>First</a:t>
            </a:r>
            <a:r>
              <a:rPr lang="en-US" sz="1757"/>
              <a:t>: I can read words using the spelling patterns that I have learnt.</a:t>
            </a:r>
            <a:endParaRPr sz="1757"/>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pic>
        <p:nvPicPr>
          <p:cNvPr id="184" name="Google Shape;184;p26" descr="The Frozen Directors' Character Guide | Movies | Empire"/>
          <p:cNvPicPr preferRelativeResize="0"/>
          <p:nvPr/>
        </p:nvPicPr>
        <p:blipFill rotWithShape="1">
          <a:blip r:embed="rId3">
            <a:alphaModFix/>
          </a:blip>
          <a:srcRect/>
          <a:stretch/>
        </p:blipFill>
        <p:spPr>
          <a:xfrm>
            <a:off x="0" y="1588"/>
            <a:ext cx="12191999" cy="6854825"/>
          </a:xfrm>
          <a:prstGeom prst="rect">
            <a:avLst/>
          </a:prstGeom>
          <a:noFill/>
          <a:ln>
            <a:noFill/>
          </a:ln>
        </p:spPr>
      </p:pic>
      <p:sp>
        <p:nvSpPr>
          <p:cNvPr id="185" name="Google Shape;185;p26"/>
          <p:cNvSpPr txBox="1"/>
          <p:nvPr/>
        </p:nvSpPr>
        <p:spPr>
          <a:xfrm>
            <a:off x="7104185" y="4628271"/>
            <a:ext cx="1069144"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b="0" i="0" u="none" strike="noStrike" cap="none">
                <a:solidFill>
                  <a:schemeClr val="dk1"/>
                </a:solidFill>
                <a:latin typeface="Arial"/>
                <a:ea typeface="Arial"/>
                <a:cs typeface="Arial"/>
                <a:sym typeface="Arial"/>
              </a:rPr>
              <a:t>the</a:t>
            </a:r>
            <a:endParaRPr/>
          </a:p>
        </p:txBody>
      </p:sp>
      <p:sp>
        <p:nvSpPr>
          <p:cNvPr id="186" name="Google Shape;186;p26"/>
          <p:cNvSpPr txBox="1"/>
          <p:nvPr/>
        </p:nvSpPr>
        <p:spPr>
          <a:xfrm>
            <a:off x="9811895" y="2425777"/>
            <a:ext cx="1069144"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a:solidFill>
                  <a:schemeClr val="lt1"/>
                </a:solidFill>
                <a:latin typeface="Arial"/>
                <a:ea typeface="Arial"/>
                <a:cs typeface="Arial"/>
                <a:sym typeface="Arial"/>
              </a:rPr>
              <a:t>go</a:t>
            </a:r>
            <a:endParaRPr/>
          </a:p>
        </p:txBody>
      </p:sp>
      <p:sp>
        <p:nvSpPr>
          <p:cNvPr id="187" name="Google Shape;187;p26"/>
          <p:cNvSpPr txBox="1"/>
          <p:nvPr/>
        </p:nvSpPr>
        <p:spPr>
          <a:xfrm>
            <a:off x="1133445" y="3993618"/>
            <a:ext cx="1069144"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a:solidFill>
                  <a:schemeClr val="lt1"/>
                </a:solidFill>
                <a:latin typeface="Arial"/>
                <a:ea typeface="Arial"/>
                <a:cs typeface="Arial"/>
                <a:sym typeface="Arial"/>
              </a:rPr>
              <a:t>she</a:t>
            </a:r>
            <a:endParaRPr/>
          </a:p>
        </p:txBody>
      </p:sp>
      <p:sp>
        <p:nvSpPr>
          <p:cNvPr id="188" name="Google Shape;188;p26"/>
          <p:cNvSpPr txBox="1"/>
          <p:nvPr/>
        </p:nvSpPr>
        <p:spPr>
          <a:xfrm>
            <a:off x="3052015" y="5999870"/>
            <a:ext cx="1069144"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a:solidFill>
                  <a:schemeClr val="lt1"/>
                </a:solidFill>
                <a:latin typeface="Arial"/>
                <a:ea typeface="Arial"/>
                <a:cs typeface="Arial"/>
                <a:sym typeface="Arial"/>
              </a:rPr>
              <a:t>my</a:t>
            </a:r>
            <a:endParaRPr/>
          </a:p>
        </p:txBody>
      </p:sp>
      <p:sp>
        <p:nvSpPr>
          <p:cNvPr id="189" name="Google Shape;189;p26"/>
          <p:cNvSpPr txBox="1"/>
          <p:nvPr/>
        </p:nvSpPr>
        <p:spPr>
          <a:xfrm>
            <a:off x="4757642" y="3470398"/>
            <a:ext cx="1069144"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a:solidFill>
                  <a:schemeClr val="lt1"/>
                </a:solidFill>
                <a:latin typeface="Arial"/>
                <a:ea typeface="Arial"/>
                <a:cs typeface="Arial"/>
                <a:sym typeface="Arial"/>
              </a:rPr>
              <a:t>me</a:t>
            </a:r>
            <a:endParaRPr/>
          </a:p>
        </p:txBody>
      </p:sp>
      <p:sp>
        <p:nvSpPr>
          <p:cNvPr id="190" name="Google Shape;190;p26"/>
          <p:cNvSpPr txBox="1"/>
          <p:nvPr/>
        </p:nvSpPr>
        <p:spPr>
          <a:xfrm>
            <a:off x="912152" y="978178"/>
            <a:ext cx="1069144"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a:solidFill>
                  <a:schemeClr val="lt1"/>
                </a:solidFill>
                <a:latin typeface="Arial"/>
                <a:ea typeface="Arial"/>
                <a:cs typeface="Arial"/>
                <a:sym typeface="Arial"/>
              </a:rPr>
              <a:t>we</a:t>
            </a:r>
            <a:endParaRPr/>
          </a:p>
        </p:txBody>
      </p:sp>
      <p:sp>
        <p:nvSpPr>
          <p:cNvPr id="191" name="Google Shape;191;p26"/>
          <p:cNvSpPr txBox="1"/>
          <p:nvPr/>
        </p:nvSpPr>
        <p:spPr>
          <a:xfrm>
            <a:off x="6096000" y="3596961"/>
            <a:ext cx="1069144"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a:solidFill>
                  <a:srgbClr val="D0CECE"/>
                </a:solidFill>
                <a:latin typeface="Arial"/>
                <a:ea typeface="Arial"/>
                <a:cs typeface="Arial"/>
                <a:sym typeface="Arial"/>
              </a:rPr>
              <a:t>they</a:t>
            </a:r>
            <a:endParaRPr/>
          </a:p>
        </p:txBody>
      </p:sp>
      <p:sp>
        <p:nvSpPr>
          <p:cNvPr id="192" name="Google Shape;192;p26"/>
          <p:cNvSpPr txBox="1"/>
          <p:nvPr/>
        </p:nvSpPr>
        <p:spPr>
          <a:xfrm>
            <a:off x="4121159" y="516054"/>
            <a:ext cx="1069144"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a:solidFill>
                  <a:schemeClr val="lt1"/>
                </a:solidFill>
                <a:latin typeface="Arial"/>
                <a:ea typeface="Arial"/>
                <a:cs typeface="Arial"/>
                <a:sym typeface="Arial"/>
              </a:rPr>
              <a:t>up</a:t>
            </a:r>
            <a:endParaRPr/>
          </a:p>
        </p:txBody>
      </p:sp>
      <p:sp>
        <p:nvSpPr>
          <p:cNvPr id="193" name="Google Shape;193;p26"/>
          <p:cNvSpPr txBox="1"/>
          <p:nvPr/>
        </p:nvSpPr>
        <p:spPr>
          <a:xfrm>
            <a:off x="10158704" y="131479"/>
            <a:ext cx="1069144"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a:solidFill>
                  <a:schemeClr val="lt1"/>
                </a:solidFill>
                <a:latin typeface="Arial"/>
                <a:ea typeface="Arial"/>
                <a:cs typeface="Arial"/>
                <a:sym typeface="Arial"/>
              </a:rPr>
              <a:t>this</a:t>
            </a:r>
            <a:endParaRPr/>
          </a:p>
        </p:txBody>
      </p:sp>
      <p:sp>
        <p:nvSpPr>
          <p:cNvPr id="194" name="Google Shape;194;p26"/>
          <p:cNvSpPr txBox="1"/>
          <p:nvPr/>
        </p:nvSpPr>
        <p:spPr>
          <a:xfrm>
            <a:off x="6348448" y="6073492"/>
            <a:ext cx="1069144"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a:solidFill>
                  <a:schemeClr val="lt1"/>
                </a:solidFill>
                <a:latin typeface="Arial"/>
                <a:ea typeface="Arial"/>
                <a:cs typeface="Arial"/>
                <a:sym typeface="Arial"/>
              </a:rPr>
              <a:t>them</a:t>
            </a:r>
            <a:endParaRPr/>
          </a:p>
        </p:txBody>
      </p:sp>
      <p:sp>
        <p:nvSpPr>
          <p:cNvPr id="195" name="Google Shape;195;p26"/>
          <p:cNvSpPr txBox="1"/>
          <p:nvPr/>
        </p:nvSpPr>
        <p:spPr>
          <a:xfrm>
            <a:off x="2622435" y="582347"/>
            <a:ext cx="1069144"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a:solidFill>
                  <a:srgbClr val="FFC000"/>
                </a:solidFill>
                <a:latin typeface="Arial"/>
                <a:ea typeface="Arial"/>
                <a:cs typeface="Arial"/>
                <a:sym typeface="Arial"/>
              </a:rPr>
              <a:t>got</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endParaRPr/>
          </a:p>
        </p:txBody>
      </p:sp>
      <p:sp>
        <p:nvSpPr>
          <p:cNvPr id="201" name="Google Shape;201;p2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p>
            <a:pPr marL="228600" lvl="0" indent="-50800" algn="l" rtl="0">
              <a:lnSpc>
                <a:spcPct val="90000"/>
              </a:lnSpc>
              <a:spcBef>
                <a:spcPts val="0"/>
              </a:spcBef>
              <a:spcAft>
                <a:spcPts val="0"/>
              </a:spcAft>
              <a:buClr>
                <a:schemeClr val="dk1"/>
              </a:buClr>
              <a:buSzPts val="2800"/>
              <a:buNone/>
            </a:pPr>
            <a:endParaRPr/>
          </a:p>
        </p:txBody>
      </p:sp>
      <p:pic>
        <p:nvPicPr>
          <p:cNvPr id="202" name="Google Shape;202;p27" descr="TEST: Do You Remember All Of The Characters From The Lion King?"/>
          <p:cNvPicPr preferRelativeResize="0"/>
          <p:nvPr/>
        </p:nvPicPr>
        <p:blipFill rotWithShape="1">
          <a:blip r:embed="rId3">
            <a:alphaModFix/>
          </a:blip>
          <a:srcRect/>
          <a:stretch/>
        </p:blipFill>
        <p:spPr>
          <a:xfrm>
            <a:off x="41815" y="249701"/>
            <a:ext cx="12150185" cy="6358597"/>
          </a:xfrm>
          <a:prstGeom prst="rect">
            <a:avLst/>
          </a:prstGeom>
          <a:noFill/>
          <a:ln>
            <a:noFill/>
          </a:ln>
        </p:spPr>
      </p:pic>
      <p:sp>
        <p:nvSpPr>
          <p:cNvPr id="203" name="Google Shape;203;p27"/>
          <p:cNvSpPr txBox="1"/>
          <p:nvPr/>
        </p:nvSpPr>
        <p:spPr>
          <a:xfrm>
            <a:off x="709648" y="1564015"/>
            <a:ext cx="1069144"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a:solidFill>
                  <a:schemeClr val="lt1"/>
                </a:solidFill>
                <a:latin typeface="Arial"/>
                <a:ea typeface="Arial"/>
                <a:cs typeface="Arial"/>
                <a:sym typeface="Arial"/>
              </a:rPr>
              <a:t>log</a:t>
            </a:r>
            <a:endParaRPr/>
          </a:p>
        </p:txBody>
      </p:sp>
      <p:sp>
        <p:nvSpPr>
          <p:cNvPr id="204" name="Google Shape;204;p27"/>
          <p:cNvSpPr txBox="1"/>
          <p:nvPr/>
        </p:nvSpPr>
        <p:spPr>
          <a:xfrm>
            <a:off x="11007384" y="1383136"/>
            <a:ext cx="1069144"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a:solidFill>
                  <a:srgbClr val="ED9959"/>
                </a:solidFill>
                <a:latin typeface="Arial"/>
                <a:ea typeface="Arial"/>
                <a:cs typeface="Arial"/>
                <a:sym typeface="Arial"/>
              </a:rPr>
              <a:t>dog</a:t>
            </a:r>
            <a:endParaRPr/>
          </a:p>
        </p:txBody>
      </p:sp>
      <p:sp>
        <p:nvSpPr>
          <p:cNvPr id="205" name="Google Shape;205;p27"/>
          <p:cNvSpPr txBox="1"/>
          <p:nvPr/>
        </p:nvSpPr>
        <p:spPr>
          <a:xfrm>
            <a:off x="167208" y="4499098"/>
            <a:ext cx="1069144"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a:solidFill>
                  <a:schemeClr val="lt1"/>
                </a:solidFill>
                <a:latin typeface="Arial"/>
                <a:ea typeface="Arial"/>
                <a:cs typeface="Arial"/>
                <a:sym typeface="Arial"/>
              </a:rPr>
              <a:t>gap</a:t>
            </a:r>
            <a:endParaRPr/>
          </a:p>
        </p:txBody>
      </p:sp>
      <p:sp>
        <p:nvSpPr>
          <p:cNvPr id="206" name="Google Shape;206;p27"/>
          <p:cNvSpPr txBox="1"/>
          <p:nvPr/>
        </p:nvSpPr>
        <p:spPr>
          <a:xfrm>
            <a:off x="10378184" y="4021820"/>
            <a:ext cx="1069144"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a:solidFill>
                  <a:schemeClr val="lt1"/>
                </a:solidFill>
                <a:latin typeface="Arial"/>
                <a:ea typeface="Arial"/>
                <a:cs typeface="Arial"/>
                <a:sym typeface="Arial"/>
              </a:rPr>
              <a:t>tin</a:t>
            </a:r>
            <a:endParaRPr/>
          </a:p>
        </p:txBody>
      </p:sp>
      <p:sp>
        <p:nvSpPr>
          <p:cNvPr id="207" name="Google Shape;207;p27"/>
          <p:cNvSpPr txBox="1"/>
          <p:nvPr/>
        </p:nvSpPr>
        <p:spPr>
          <a:xfrm>
            <a:off x="6440370" y="1958562"/>
            <a:ext cx="1069144"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a:solidFill>
                  <a:schemeClr val="lt1"/>
                </a:solidFill>
                <a:latin typeface="Arial"/>
                <a:ea typeface="Arial"/>
                <a:cs typeface="Arial"/>
                <a:sym typeface="Arial"/>
              </a:rPr>
              <a:t>fan</a:t>
            </a:r>
            <a:endParaRPr/>
          </a:p>
        </p:txBody>
      </p:sp>
      <p:sp>
        <p:nvSpPr>
          <p:cNvPr id="208" name="Google Shape;208;p27"/>
          <p:cNvSpPr txBox="1"/>
          <p:nvPr/>
        </p:nvSpPr>
        <p:spPr>
          <a:xfrm>
            <a:off x="7301410" y="5293985"/>
            <a:ext cx="1069144"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a:solidFill>
                  <a:srgbClr val="ED9959"/>
                </a:solidFill>
                <a:latin typeface="Arial"/>
                <a:ea typeface="Arial"/>
                <a:cs typeface="Arial"/>
                <a:sym typeface="Arial"/>
              </a:rPr>
              <a:t>rip</a:t>
            </a:r>
            <a:endParaRPr/>
          </a:p>
        </p:txBody>
      </p:sp>
      <p:sp>
        <p:nvSpPr>
          <p:cNvPr id="209" name="Google Shape;209;p27"/>
          <p:cNvSpPr txBox="1"/>
          <p:nvPr/>
        </p:nvSpPr>
        <p:spPr>
          <a:xfrm>
            <a:off x="7929011" y="1302405"/>
            <a:ext cx="1069144"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a:solidFill>
                  <a:srgbClr val="8296B0"/>
                </a:solidFill>
                <a:latin typeface="Arial"/>
                <a:ea typeface="Arial"/>
                <a:cs typeface="Arial"/>
                <a:sym typeface="Arial"/>
              </a:rPr>
              <a:t>bus</a:t>
            </a:r>
            <a:endParaRPr/>
          </a:p>
        </p:txBody>
      </p:sp>
      <p:sp>
        <p:nvSpPr>
          <p:cNvPr id="210" name="Google Shape;210;p27"/>
          <p:cNvSpPr txBox="1"/>
          <p:nvPr/>
        </p:nvSpPr>
        <p:spPr>
          <a:xfrm>
            <a:off x="5067598" y="2087235"/>
            <a:ext cx="1069144"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a:solidFill>
                  <a:schemeClr val="lt1"/>
                </a:solidFill>
                <a:latin typeface="Arial"/>
                <a:ea typeface="Arial"/>
                <a:cs typeface="Arial"/>
                <a:sym typeface="Arial"/>
              </a:rPr>
              <a:t>leg</a:t>
            </a:r>
            <a:endParaRPr/>
          </a:p>
        </p:txBody>
      </p:sp>
      <p:sp>
        <p:nvSpPr>
          <p:cNvPr id="211" name="Google Shape;211;p27"/>
          <p:cNvSpPr txBox="1"/>
          <p:nvPr/>
        </p:nvSpPr>
        <p:spPr>
          <a:xfrm>
            <a:off x="6484146" y="3221081"/>
            <a:ext cx="1069144"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a:solidFill>
                  <a:schemeClr val="lt1"/>
                </a:solidFill>
                <a:latin typeface="Arial"/>
                <a:ea typeface="Arial"/>
                <a:cs typeface="Arial"/>
                <a:sym typeface="Arial"/>
              </a:rPr>
              <a:t>red</a:t>
            </a:r>
            <a:endParaRPr/>
          </a:p>
        </p:txBody>
      </p:sp>
      <p:sp>
        <p:nvSpPr>
          <p:cNvPr id="212" name="Google Shape;212;p27"/>
          <p:cNvSpPr txBox="1"/>
          <p:nvPr/>
        </p:nvSpPr>
        <p:spPr>
          <a:xfrm>
            <a:off x="9385191" y="4396415"/>
            <a:ext cx="1069144"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a:solidFill>
                  <a:schemeClr val="lt1"/>
                </a:solidFill>
                <a:latin typeface="Arial"/>
                <a:ea typeface="Arial"/>
                <a:cs typeface="Arial"/>
                <a:sym typeface="Arial"/>
              </a:rPr>
              <a:t>cub</a:t>
            </a:r>
            <a:endParaRPr/>
          </a:p>
        </p:txBody>
      </p:sp>
      <p:sp>
        <p:nvSpPr>
          <p:cNvPr id="213" name="Google Shape;213;p27"/>
          <p:cNvSpPr txBox="1"/>
          <p:nvPr/>
        </p:nvSpPr>
        <p:spPr>
          <a:xfrm>
            <a:off x="3314462" y="1273219"/>
            <a:ext cx="1069144"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a:solidFill>
                  <a:srgbClr val="00B0F0"/>
                </a:solidFill>
                <a:latin typeface="Arial"/>
                <a:ea typeface="Arial"/>
                <a:cs typeface="Arial"/>
                <a:sym typeface="Arial"/>
              </a:rPr>
              <a:t>fly</a:t>
            </a:r>
            <a:endParaRPr/>
          </a:p>
        </p:txBody>
      </p:sp>
      <p:sp>
        <p:nvSpPr>
          <p:cNvPr id="214" name="Google Shape;214;p27"/>
          <p:cNvSpPr txBox="1"/>
          <p:nvPr/>
        </p:nvSpPr>
        <p:spPr>
          <a:xfrm>
            <a:off x="3973521" y="3972108"/>
            <a:ext cx="1069144"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a:solidFill>
                  <a:srgbClr val="ED9959"/>
                </a:solidFill>
                <a:latin typeface="Arial"/>
                <a:ea typeface="Arial"/>
                <a:cs typeface="Arial"/>
                <a:sym typeface="Arial"/>
              </a:rPr>
              <a:t>fin</a:t>
            </a:r>
            <a:endParaRPr/>
          </a:p>
        </p:txBody>
      </p:sp>
      <p:sp>
        <p:nvSpPr>
          <p:cNvPr id="215" name="Google Shape;215;p27"/>
          <p:cNvSpPr txBox="1"/>
          <p:nvPr/>
        </p:nvSpPr>
        <p:spPr>
          <a:xfrm>
            <a:off x="4318165" y="5653743"/>
            <a:ext cx="1069144"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a:solidFill>
                  <a:srgbClr val="ED9959"/>
                </a:solidFill>
                <a:latin typeface="Arial"/>
                <a:ea typeface="Arial"/>
                <a:cs typeface="Arial"/>
                <a:sym typeface="Arial"/>
              </a:rPr>
              <a:t>pig</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endParaRPr/>
          </a:p>
        </p:txBody>
      </p:sp>
      <p:sp>
        <p:nvSpPr>
          <p:cNvPr id="221" name="Google Shape;221;p2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p>
            <a:pPr marL="228600" lvl="0" indent="-50800" algn="l" rtl="0">
              <a:lnSpc>
                <a:spcPct val="90000"/>
              </a:lnSpc>
              <a:spcBef>
                <a:spcPts val="0"/>
              </a:spcBef>
              <a:spcAft>
                <a:spcPts val="0"/>
              </a:spcAft>
              <a:buClr>
                <a:schemeClr val="dk1"/>
              </a:buClr>
              <a:buSzPts val="2800"/>
              <a:buNone/>
            </a:pPr>
            <a:endParaRPr/>
          </a:p>
        </p:txBody>
      </p:sp>
      <p:pic>
        <p:nvPicPr>
          <p:cNvPr id="222" name="Google Shape;222;p28" descr="Meet The 5 Major Characters From 'Inside Out'"/>
          <p:cNvPicPr preferRelativeResize="0"/>
          <p:nvPr/>
        </p:nvPicPr>
        <p:blipFill rotWithShape="1">
          <a:blip r:embed="rId3">
            <a:alphaModFix/>
          </a:blip>
          <a:srcRect/>
          <a:stretch/>
        </p:blipFill>
        <p:spPr>
          <a:xfrm>
            <a:off x="2667000" y="0"/>
            <a:ext cx="6858000" cy="6858000"/>
          </a:xfrm>
          <a:prstGeom prst="rect">
            <a:avLst/>
          </a:prstGeom>
          <a:noFill/>
          <a:ln>
            <a:noFill/>
          </a:ln>
        </p:spPr>
      </p:pic>
      <p:sp>
        <p:nvSpPr>
          <p:cNvPr id="223" name="Google Shape;223;p28"/>
          <p:cNvSpPr txBox="1"/>
          <p:nvPr/>
        </p:nvSpPr>
        <p:spPr>
          <a:xfrm>
            <a:off x="5935848" y="5852017"/>
            <a:ext cx="1069144"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a:solidFill>
                  <a:schemeClr val="lt1"/>
                </a:solidFill>
                <a:latin typeface="Arial"/>
                <a:ea typeface="Arial"/>
                <a:cs typeface="Arial"/>
                <a:sym typeface="Arial"/>
              </a:rPr>
              <a:t>s</a:t>
            </a:r>
            <a:endParaRPr/>
          </a:p>
        </p:txBody>
      </p:sp>
      <p:sp>
        <p:nvSpPr>
          <p:cNvPr id="224" name="Google Shape;224;p28"/>
          <p:cNvSpPr txBox="1"/>
          <p:nvPr/>
        </p:nvSpPr>
        <p:spPr>
          <a:xfrm>
            <a:off x="4290717" y="1035378"/>
            <a:ext cx="1069144"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a:solidFill>
                  <a:schemeClr val="lt1"/>
                </a:solidFill>
                <a:latin typeface="Arial"/>
                <a:ea typeface="Arial"/>
                <a:cs typeface="Arial"/>
                <a:sym typeface="Arial"/>
              </a:rPr>
              <a:t>r</a:t>
            </a:r>
            <a:endParaRPr/>
          </a:p>
        </p:txBody>
      </p:sp>
      <p:sp>
        <p:nvSpPr>
          <p:cNvPr id="225" name="Google Shape;225;p28"/>
          <p:cNvSpPr txBox="1"/>
          <p:nvPr/>
        </p:nvSpPr>
        <p:spPr>
          <a:xfrm>
            <a:off x="8979192" y="2514434"/>
            <a:ext cx="1069144"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a:solidFill>
                  <a:schemeClr val="lt1"/>
                </a:solidFill>
                <a:latin typeface="Arial"/>
                <a:ea typeface="Arial"/>
                <a:cs typeface="Arial"/>
                <a:sym typeface="Arial"/>
              </a:rPr>
              <a:t>f</a:t>
            </a:r>
            <a:endParaRPr/>
          </a:p>
        </p:txBody>
      </p:sp>
      <p:sp>
        <p:nvSpPr>
          <p:cNvPr id="226" name="Google Shape;226;p28"/>
          <p:cNvSpPr txBox="1"/>
          <p:nvPr/>
        </p:nvSpPr>
        <p:spPr>
          <a:xfrm>
            <a:off x="8458557" y="205293"/>
            <a:ext cx="1069144"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a:solidFill>
                  <a:schemeClr val="lt1"/>
                </a:solidFill>
                <a:latin typeface="Arial"/>
                <a:ea typeface="Arial"/>
                <a:cs typeface="Arial"/>
                <a:sym typeface="Arial"/>
              </a:rPr>
              <a:t>e</a:t>
            </a:r>
            <a:endParaRPr/>
          </a:p>
        </p:txBody>
      </p:sp>
      <p:sp>
        <p:nvSpPr>
          <p:cNvPr id="227" name="Google Shape;227;p28"/>
          <p:cNvSpPr txBox="1"/>
          <p:nvPr/>
        </p:nvSpPr>
        <p:spPr>
          <a:xfrm>
            <a:off x="2928349" y="1828674"/>
            <a:ext cx="1069144"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a:solidFill>
                  <a:schemeClr val="lt1"/>
                </a:solidFill>
                <a:latin typeface="Arial"/>
                <a:ea typeface="Arial"/>
                <a:cs typeface="Arial"/>
                <a:sym typeface="Arial"/>
              </a:rPr>
              <a:t>l</a:t>
            </a:r>
            <a:endParaRPr/>
          </a:p>
        </p:txBody>
      </p:sp>
      <p:sp>
        <p:nvSpPr>
          <p:cNvPr id="228" name="Google Shape;228;p28"/>
          <p:cNvSpPr txBox="1"/>
          <p:nvPr/>
        </p:nvSpPr>
        <p:spPr>
          <a:xfrm>
            <a:off x="4743298" y="1998335"/>
            <a:ext cx="1069144"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a:solidFill>
                  <a:schemeClr val="lt1"/>
                </a:solidFill>
                <a:latin typeface="Arial"/>
                <a:ea typeface="Arial"/>
                <a:cs typeface="Arial"/>
                <a:sym typeface="Arial"/>
              </a:rPr>
              <a:t>g</a:t>
            </a:r>
            <a:endParaRPr/>
          </a:p>
        </p:txBody>
      </p:sp>
      <p:sp>
        <p:nvSpPr>
          <p:cNvPr id="229" name="Google Shape;229;p28"/>
          <p:cNvSpPr txBox="1"/>
          <p:nvPr/>
        </p:nvSpPr>
        <p:spPr>
          <a:xfrm>
            <a:off x="4977689" y="5408612"/>
            <a:ext cx="1069144"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a:solidFill>
                  <a:schemeClr val="lt1"/>
                </a:solidFill>
                <a:latin typeface="Arial"/>
                <a:ea typeface="Arial"/>
                <a:cs typeface="Arial"/>
                <a:sym typeface="Arial"/>
              </a:rPr>
              <a:t>m</a:t>
            </a:r>
            <a:endParaRPr/>
          </a:p>
        </p:txBody>
      </p:sp>
      <p:sp>
        <p:nvSpPr>
          <p:cNvPr id="230" name="Google Shape;230;p28"/>
          <p:cNvSpPr txBox="1"/>
          <p:nvPr/>
        </p:nvSpPr>
        <p:spPr>
          <a:xfrm>
            <a:off x="3231022" y="201528"/>
            <a:ext cx="1069144"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a:solidFill>
                  <a:schemeClr val="lt1"/>
                </a:solidFill>
                <a:latin typeface="Arial"/>
                <a:ea typeface="Arial"/>
                <a:cs typeface="Arial"/>
                <a:sym typeface="Arial"/>
              </a:rPr>
              <a:t>t</a:t>
            </a:r>
            <a:endParaRPr/>
          </a:p>
        </p:txBody>
      </p:sp>
      <p:sp>
        <p:nvSpPr>
          <p:cNvPr id="231" name="Google Shape;231;p28"/>
          <p:cNvSpPr txBox="1"/>
          <p:nvPr/>
        </p:nvSpPr>
        <p:spPr>
          <a:xfrm>
            <a:off x="2953951" y="3167390"/>
            <a:ext cx="1069144"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a:solidFill>
                  <a:schemeClr val="lt1"/>
                </a:solidFill>
                <a:latin typeface="Arial"/>
                <a:ea typeface="Arial"/>
                <a:cs typeface="Arial"/>
                <a:sym typeface="Arial"/>
              </a:rPr>
              <a:t>y</a:t>
            </a:r>
            <a:endParaRPr/>
          </a:p>
        </p:txBody>
      </p:sp>
      <p:sp>
        <p:nvSpPr>
          <p:cNvPr id="232" name="Google Shape;232;p28"/>
          <p:cNvSpPr txBox="1"/>
          <p:nvPr/>
        </p:nvSpPr>
        <p:spPr>
          <a:xfrm>
            <a:off x="6296606" y="365125"/>
            <a:ext cx="1069144"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a:solidFill>
                  <a:schemeClr val="lt1"/>
                </a:solidFill>
                <a:latin typeface="Arial"/>
                <a:ea typeface="Arial"/>
                <a:cs typeface="Arial"/>
                <a:sym typeface="Arial"/>
              </a:rPr>
              <a:t>j</a:t>
            </a:r>
            <a:endParaRPr/>
          </a:p>
        </p:txBody>
      </p:sp>
      <p:sp>
        <p:nvSpPr>
          <p:cNvPr id="233" name="Google Shape;233;p28"/>
          <p:cNvSpPr txBox="1"/>
          <p:nvPr/>
        </p:nvSpPr>
        <p:spPr>
          <a:xfrm>
            <a:off x="7608682" y="6050290"/>
            <a:ext cx="1069144"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a:solidFill>
                  <a:schemeClr val="lt1"/>
                </a:solidFill>
                <a:latin typeface="Arial"/>
                <a:ea typeface="Arial"/>
                <a:cs typeface="Arial"/>
                <a:sym typeface="Arial"/>
              </a:rPr>
              <a:t>h</a:t>
            </a:r>
            <a:endParaRPr/>
          </a:p>
        </p:txBody>
      </p:sp>
      <p:sp>
        <p:nvSpPr>
          <p:cNvPr id="234" name="Google Shape;234;p28"/>
          <p:cNvSpPr txBox="1"/>
          <p:nvPr/>
        </p:nvSpPr>
        <p:spPr>
          <a:xfrm>
            <a:off x="3908545" y="5915353"/>
            <a:ext cx="1069144"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a:solidFill>
                  <a:schemeClr val="lt1"/>
                </a:solidFill>
                <a:latin typeface="Arial"/>
                <a:ea typeface="Arial"/>
                <a:cs typeface="Arial"/>
                <a:sym typeface="Arial"/>
              </a:rPr>
              <a:t>q</a:t>
            </a:r>
            <a:endParaRPr/>
          </a:p>
        </p:txBody>
      </p:sp>
      <p:sp>
        <p:nvSpPr>
          <p:cNvPr id="235" name="Google Shape;235;p28"/>
          <p:cNvSpPr txBox="1"/>
          <p:nvPr/>
        </p:nvSpPr>
        <p:spPr>
          <a:xfrm>
            <a:off x="6831178" y="1121758"/>
            <a:ext cx="1069144"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a:solidFill>
                  <a:schemeClr val="lt1"/>
                </a:solidFill>
                <a:latin typeface="Arial"/>
                <a:ea typeface="Arial"/>
                <a:cs typeface="Arial"/>
                <a:sym typeface="Arial"/>
              </a:rPr>
              <a:t>a</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29"/>
          <p:cNvSpPr txBox="1">
            <a:spLocks noGrp="1"/>
          </p:cNvSpPr>
          <p:nvPr>
            <p:ph type="title"/>
          </p:nvPr>
        </p:nvSpPr>
        <p:spPr>
          <a:xfrm>
            <a:off x="125128" y="365125"/>
            <a:ext cx="11228672"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a:t>Wednesday: Writing</a:t>
            </a:r>
            <a:endParaRPr/>
          </a:p>
        </p:txBody>
      </p:sp>
      <p:sp>
        <p:nvSpPr>
          <p:cNvPr id="241" name="Google Shape;241;p29"/>
          <p:cNvSpPr txBox="1">
            <a:spLocks noGrp="1"/>
          </p:cNvSpPr>
          <p:nvPr>
            <p:ph type="body" idx="1"/>
          </p:nvPr>
        </p:nvSpPr>
        <p:spPr>
          <a:xfrm>
            <a:off x="0" y="1825625"/>
            <a:ext cx="11952514" cy="435133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r>
              <a:rPr lang="en-US" b="1"/>
              <a:t>Early:</a:t>
            </a:r>
            <a:r>
              <a:rPr lang="en-US"/>
              <a:t> Make a postcard to tell somebody all about your virtual trip to Disney Land! You will need to draw a detailed picture on one side and write your message on the other side. Challenge: Can you write the person’s address? </a:t>
            </a:r>
            <a:endParaRPr/>
          </a:p>
          <a:p>
            <a:pPr marL="0" lvl="0" indent="0" algn="l" rtl="0">
              <a:lnSpc>
                <a:spcPct val="90000"/>
              </a:lnSpc>
              <a:spcBef>
                <a:spcPts val="1000"/>
              </a:spcBef>
              <a:spcAft>
                <a:spcPts val="0"/>
              </a:spcAft>
              <a:buClr>
                <a:schemeClr val="dk1"/>
              </a:buClr>
              <a:buSzPts val="2800"/>
              <a:buNone/>
            </a:pPr>
            <a:r>
              <a:rPr lang="en-US" b="1"/>
              <a:t>First:</a:t>
            </a:r>
            <a:r>
              <a:rPr lang="en-US"/>
              <a:t> Write a diary entry about your day at Disney Land, remember to include what you did at various times throughout the day. How descriptive can you be?</a:t>
            </a:r>
            <a:endParaRPr/>
          </a:p>
          <a:p>
            <a:pPr marL="0" lvl="0" indent="0" algn="l" rtl="0">
              <a:lnSpc>
                <a:spcPct val="90000"/>
              </a:lnSpc>
              <a:spcBef>
                <a:spcPts val="1000"/>
              </a:spcBef>
              <a:spcAft>
                <a:spcPts val="0"/>
              </a:spcAft>
              <a:buClr>
                <a:schemeClr val="dk1"/>
              </a:buClr>
              <a:buSzPts val="2800"/>
              <a:buNone/>
            </a:pPr>
            <a:endParaRPr/>
          </a:p>
          <a:p>
            <a:pPr marL="0" lvl="0" indent="0" algn="l" rtl="0">
              <a:lnSpc>
                <a:spcPct val="90000"/>
              </a:lnSpc>
              <a:spcBef>
                <a:spcPts val="1000"/>
              </a:spcBef>
              <a:spcAft>
                <a:spcPts val="0"/>
              </a:spcAft>
              <a:buClr>
                <a:schemeClr val="dk1"/>
              </a:buClr>
              <a:buSzPts val="2000"/>
              <a:buNone/>
            </a:pPr>
            <a:r>
              <a:rPr lang="en-US" sz="2000"/>
              <a:t>Learning Intention: I am learning to share my experiences in a postcard/diary.</a:t>
            </a:r>
            <a:endParaRPr/>
          </a:p>
          <a:p>
            <a:pPr marL="0" lvl="0" indent="0" algn="l" rtl="0">
              <a:lnSpc>
                <a:spcPct val="90000"/>
              </a:lnSpc>
              <a:spcBef>
                <a:spcPts val="1000"/>
              </a:spcBef>
              <a:spcAft>
                <a:spcPts val="0"/>
              </a:spcAft>
              <a:buClr>
                <a:schemeClr val="dk1"/>
              </a:buClr>
              <a:buSzPts val="2000"/>
              <a:buNone/>
            </a:pPr>
            <a:r>
              <a:rPr lang="en-US" sz="2000"/>
              <a:t>Success Criteria: </a:t>
            </a:r>
            <a:endParaRPr sz="2000"/>
          </a:p>
          <a:p>
            <a:pPr marL="0" lvl="0" indent="0" algn="l" rtl="0">
              <a:lnSpc>
                <a:spcPct val="90000"/>
              </a:lnSpc>
              <a:spcBef>
                <a:spcPts val="1000"/>
              </a:spcBef>
              <a:spcAft>
                <a:spcPts val="0"/>
              </a:spcAft>
              <a:buClr>
                <a:schemeClr val="dk1"/>
              </a:buClr>
              <a:buSzPts val="2000"/>
              <a:buNone/>
            </a:pPr>
            <a:r>
              <a:rPr lang="en-US" sz="2000" b="1"/>
              <a:t>Early</a:t>
            </a:r>
            <a:r>
              <a:rPr lang="en-US" sz="2000"/>
              <a:t>: I can share my experiences with others. I can write short words. </a:t>
            </a:r>
            <a:endParaRPr sz="2000"/>
          </a:p>
          <a:p>
            <a:pPr marL="0" lvl="0" indent="0" algn="l" rtl="0">
              <a:lnSpc>
                <a:spcPct val="90000"/>
              </a:lnSpc>
              <a:spcBef>
                <a:spcPts val="1000"/>
              </a:spcBef>
              <a:spcAft>
                <a:spcPts val="0"/>
              </a:spcAft>
              <a:buClr>
                <a:schemeClr val="dk1"/>
              </a:buClr>
              <a:buSzPts val="2000"/>
              <a:buNone/>
            </a:pPr>
            <a:r>
              <a:rPr lang="en-US" sz="2000" b="1"/>
              <a:t>First</a:t>
            </a:r>
            <a:r>
              <a:rPr lang="en-US" sz="2000"/>
              <a:t>: I can share my experiences. I can add detail to make my writing more interesting.</a:t>
            </a:r>
            <a:endParaRPr sz="20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30"/>
          <p:cNvSpPr txBox="1">
            <a:spLocks noGrp="1"/>
          </p:cNvSpPr>
          <p:nvPr>
            <p:ph type="title"/>
          </p:nvPr>
        </p:nvSpPr>
        <p:spPr>
          <a:xfrm>
            <a:off x="195943" y="365125"/>
            <a:ext cx="11157857"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a:t>Wednesday: HWB</a:t>
            </a:r>
            <a:endParaRPr/>
          </a:p>
        </p:txBody>
      </p:sp>
      <p:sp>
        <p:nvSpPr>
          <p:cNvPr id="247" name="Google Shape;247;p30"/>
          <p:cNvSpPr txBox="1">
            <a:spLocks noGrp="1"/>
          </p:cNvSpPr>
          <p:nvPr>
            <p:ph type="body" idx="1"/>
          </p:nvPr>
        </p:nvSpPr>
        <p:spPr>
          <a:xfrm>
            <a:off x="195943" y="1825625"/>
            <a:ext cx="11691257" cy="4466318"/>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Clr>
                <a:schemeClr val="dk1"/>
              </a:buClr>
              <a:buSzPts val="2800"/>
              <a:buNone/>
            </a:pPr>
            <a:r>
              <a:rPr lang="en-US"/>
              <a:t>Watch the clip of Ratatouille (Mr Macleod’s favourite movie). Can you help to prepare a meal or snack today? You could look at a recipe with an adult if they are using one. </a:t>
            </a:r>
            <a:endParaRPr/>
          </a:p>
          <a:p>
            <a:pPr marL="0" lvl="0" indent="0" algn="l" rtl="0">
              <a:lnSpc>
                <a:spcPct val="80000"/>
              </a:lnSpc>
              <a:spcBef>
                <a:spcPts val="1000"/>
              </a:spcBef>
              <a:spcAft>
                <a:spcPts val="0"/>
              </a:spcAft>
              <a:buClr>
                <a:schemeClr val="dk1"/>
              </a:buClr>
              <a:buSzPts val="2800"/>
              <a:buNone/>
            </a:pPr>
            <a:r>
              <a:rPr lang="en-US" u="sng">
                <a:solidFill>
                  <a:schemeClr val="hlink"/>
                </a:solidFill>
                <a:hlinkClick r:id="rId3"/>
              </a:rPr>
              <a:t>https://www.youtube.com/watch?v=jwLKPDJqldw</a:t>
            </a:r>
            <a:endParaRPr u="sng"/>
          </a:p>
          <a:p>
            <a:pPr marL="0" lvl="0" indent="0" algn="l" rtl="0">
              <a:lnSpc>
                <a:spcPct val="80000"/>
              </a:lnSpc>
              <a:spcBef>
                <a:spcPts val="1000"/>
              </a:spcBef>
              <a:spcAft>
                <a:spcPts val="0"/>
              </a:spcAft>
              <a:buClr>
                <a:schemeClr val="dk1"/>
              </a:buClr>
              <a:buSzPts val="2800"/>
              <a:buNone/>
            </a:pPr>
            <a:r>
              <a:rPr lang="en-US"/>
              <a:t>First level - Write down the recipe and instructions for somebody to follow.</a:t>
            </a:r>
            <a:endParaRPr/>
          </a:p>
          <a:p>
            <a:pPr marL="0" lvl="0" indent="0" algn="l" rtl="0">
              <a:lnSpc>
                <a:spcPct val="80000"/>
              </a:lnSpc>
              <a:spcBef>
                <a:spcPts val="1000"/>
              </a:spcBef>
              <a:spcAft>
                <a:spcPts val="0"/>
              </a:spcAft>
              <a:buClr>
                <a:schemeClr val="dk1"/>
              </a:buClr>
              <a:buSzPts val="2800"/>
              <a:buNone/>
            </a:pPr>
            <a:endParaRPr/>
          </a:p>
          <a:p>
            <a:pPr marL="0" lvl="0" indent="0" algn="l" rtl="0">
              <a:lnSpc>
                <a:spcPct val="80000"/>
              </a:lnSpc>
              <a:spcBef>
                <a:spcPts val="1000"/>
              </a:spcBef>
              <a:spcAft>
                <a:spcPts val="0"/>
              </a:spcAft>
              <a:buClr>
                <a:schemeClr val="dk1"/>
              </a:buClr>
              <a:buSzPts val="1900"/>
              <a:buNone/>
            </a:pPr>
            <a:r>
              <a:rPr lang="en-US" sz="1900"/>
              <a:t>Learning Intention: I am learning to prepare and cook food.</a:t>
            </a:r>
            <a:endParaRPr sz="1900"/>
          </a:p>
          <a:p>
            <a:pPr marL="0" lvl="0" indent="0" algn="l" rtl="0">
              <a:lnSpc>
                <a:spcPct val="80000"/>
              </a:lnSpc>
              <a:spcBef>
                <a:spcPts val="1000"/>
              </a:spcBef>
              <a:spcAft>
                <a:spcPts val="0"/>
              </a:spcAft>
              <a:buClr>
                <a:schemeClr val="dk1"/>
              </a:buClr>
              <a:buSzPts val="1900"/>
              <a:buNone/>
            </a:pPr>
            <a:r>
              <a:rPr lang="en-US" sz="1900"/>
              <a:t>Success Criteria: </a:t>
            </a:r>
            <a:endParaRPr sz="1900"/>
          </a:p>
          <a:p>
            <a:pPr marL="228600" lvl="0" indent="-228600" algn="l" rtl="0">
              <a:lnSpc>
                <a:spcPct val="80000"/>
              </a:lnSpc>
              <a:spcBef>
                <a:spcPts val="1000"/>
              </a:spcBef>
              <a:spcAft>
                <a:spcPts val="0"/>
              </a:spcAft>
              <a:buClr>
                <a:schemeClr val="dk1"/>
              </a:buClr>
              <a:buSzPts val="1900"/>
              <a:buChar char="•"/>
            </a:pPr>
            <a:r>
              <a:rPr lang="en-US" sz="1900"/>
              <a:t>I can follow a recipe.</a:t>
            </a:r>
            <a:endParaRPr sz="1900"/>
          </a:p>
          <a:p>
            <a:pPr marL="228600" lvl="0" indent="-228600" algn="l" rtl="0">
              <a:lnSpc>
                <a:spcPct val="80000"/>
              </a:lnSpc>
              <a:spcBef>
                <a:spcPts val="1000"/>
              </a:spcBef>
              <a:spcAft>
                <a:spcPts val="0"/>
              </a:spcAft>
              <a:buClr>
                <a:schemeClr val="dk1"/>
              </a:buClr>
              <a:buSzPts val="1900"/>
              <a:buChar char="•"/>
            </a:pPr>
            <a:r>
              <a:rPr lang="en-US" sz="1900"/>
              <a:t>I can chop, peel and spread.</a:t>
            </a:r>
            <a:endParaRPr sz="1900"/>
          </a:p>
          <a:p>
            <a:pPr marL="228600" lvl="0" indent="-228600" algn="l" rtl="0">
              <a:lnSpc>
                <a:spcPct val="80000"/>
              </a:lnSpc>
              <a:spcBef>
                <a:spcPts val="1000"/>
              </a:spcBef>
              <a:spcAft>
                <a:spcPts val="0"/>
              </a:spcAft>
              <a:buClr>
                <a:schemeClr val="dk1"/>
              </a:buClr>
              <a:buSzPts val="1900"/>
              <a:buChar char="•"/>
            </a:pPr>
            <a:r>
              <a:rPr lang="en-US" sz="1900"/>
              <a:t>I can be safe in the kitchen.</a:t>
            </a:r>
            <a:endParaRPr sz="19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a:t>Wednesday: IDL</a:t>
            </a:r>
            <a:endParaRPr/>
          </a:p>
        </p:txBody>
      </p:sp>
      <p:sp>
        <p:nvSpPr>
          <p:cNvPr id="253" name="Google Shape;253;p31"/>
          <p:cNvSpPr txBox="1">
            <a:spLocks noGrp="1"/>
          </p:cNvSpPr>
          <p:nvPr>
            <p:ph type="body" idx="1"/>
          </p:nvPr>
        </p:nvSpPr>
        <p:spPr>
          <a:xfrm>
            <a:off x="838200" y="1393371"/>
            <a:ext cx="10515600" cy="4783592"/>
          </a:xfrm>
          <a:prstGeom prst="rect">
            <a:avLst/>
          </a:prstGeom>
          <a:noFill/>
          <a:ln>
            <a:noFill/>
          </a:ln>
        </p:spPr>
        <p:txBody>
          <a:bodyPr spcFirstLastPara="1" wrap="square" lIns="91425" tIns="45700" rIns="91425" bIns="45700" anchor="t" anchorCtr="0">
            <a:noAutofit/>
          </a:bodyPr>
          <a:lstStyle/>
          <a:p>
            <a:pPr marL="228600" lvl="0" indent="-228600" algn="l" rtl="0">
              <a:lnSpc>
                <a:spcPct val="80000"/>
              </a:lnSpc>
              <a:spcBef>
                <a:spcPts val="0"/>
              </a:spcBef>
              <a:spcAft>
                <a:spcPts val="0"/>
              </a:spcAft>
              <a:buClr>
                <a:schemeClr val="dk1"/>
              </a:buClr>
              <a:buSzPts val="2590"/>
              <a:buChar char="•"/>
            </a:pPr>
            <a:r>
              <a:rPr lang="en-US" sz="2590" b="1"/>
              <a:t>Early</a:t>
            </a:r>
            <a:r>
              <a:rPr lang="en-US" sz="2590"/>
              <a:t>: Mickey has asked for your help to design a new ride for Disney Land! You could draw your ride, video yourself describing it, or build it out of blocks, recycling etc. Have a look at the example to see Miss Cole’s rollercoaster in the garden.</a:t>
            </a:r>
            <a:endParaRPr/>
          </a:p>
          <a:p>
            <a:pPr marL="228600" lvl="0" indent="-228600" algn="l" rtl="0">
              <a:lnSpc>
                <a:spcPct val="80000"/>
              </a:lnSpc>
              <a:spcBef>
                <a:spcPts val="1000"/>
              </a:spcBef>
              <a:spcAft>
                <a:spcPts val="0"/>
              </a:spcAft>
              <a:buClr>
                <a:schemeClr val="dk1"/>
              </a:buClr>
              <a:buSzPts val="2590"/>
              <a:buChar char="•"/>
            </a:pPr>
            <a:r>
              <a:rPr lang="en-US" sz="2590" b="1"/>
              <a:t>First</a:t>
            </a:r>
            <a:r>
              <a:rPr lang="en-US" sz="2590"/>
              <a:t>: As above and then you could make a poster to advertise your ride if you wish – remember to include the price, height limit and any safety rules that you have.</a:t>
            </a:r>
            <a:endParaRPr/>
          </a:p>
          <a:p>
            <a:pPr marL="228600" lvl="0" indent="-64135" algn="l" rtl="0">
              <a:lnSpc>
                <a:spcPct val="80000"/>
              </a:lnSpc>
              <a:spcBef>
                <a:spcPts val="1000"/>
              </a:spcBef>
              <a:spcAft>
                <a:spcPts val="0"/>
              </a:spcAft>
              <a:buClr>
                <a:schemeClr val="dk1"/>
              </a:buClr>
              <a:buSzPts val="2590"/>
              <a:buNone/>
            </a:pPr>
            <a:endParaRPr sz="2590"/>
          </a:p>
          <a:p>
            <a:pPr marL="0" lvl="0" indent="0" algn="l" rtl="0">
              <a:lnSpc>
                <a:spcPct val="80000"/>
              </a:lnSpc>
              <a:spcBef>
                <a:spcPts val="1000"/>
              </a:spcBef>
              <a:spcAft>
                <a:spcPts val="0"/>
              </a:spcAft>
              <a:buClr>
                <a:schemeClr val="dk1"/>
              </a:buClr>
              <a:buSzPts val="1757"/>
              <a:buNone/>
            </a:pPr>
            <a:r>
              <a:rPr lang="en-US" sz="1757"/>
              <a:t>Learning Intention: I am learning to design a rollercoaster. </a:t>
            </a:r>
            <a:endParaRPr/>
          </a:p>
          <a:p>
            <a:pPr marL="0" lvl="0" indent="0" algn="l" rtl="0">
              <a:lnSpc>
                <a:spcPct val="80000"/>
              </a:lnSpc>
              <a:spcBef>
                <a:spcPts val="1000"/>
              </a:spcBef>
              <a:spcAft>
                <a:spcPts val="0"/>
              </a:spcAft>
              <a:buClr>
                <a:schemeClr val="dk1"/>
              </a:buClr>
              <a:buSzPts val="1757"/>
              <a:buNone/>
            </a:pPr>
            <a:r>
              <a:rPr lang="en-US" sz="1757"/>
              <a:t>Success Criteria: </a:t>
            </a:r>
            <a:endParaRPr sz="1757"/>
          </a:p>
          <a:p>
            <a:pPr marL="228600" lvl="0" indent="-228600" algn="l" rtl="0">
              <a:lnSpc>
                <a:spcPct val="80000"/>
              </a:lnSpc>
              <a:spcBef>
                <a:spcPts val="1000"/>
              </a:spcBef>
              <a:spcAft>
                <a:spcPts val="0"/>
              </a:spcAft>
              <a:buClr>
                <a:schemeClr val="dk1"/>
              </a:buClr>
              <a:buSzPts val="1757"/>
              <a:buChar char="•"/>
            </a:pPr>
            <a:r>
              <a:rPr lang="en-US" sz="1757"/>
              <a:t>I can plan my design.</a:t>
            </a:r>
            <a:endParaRPr sz="1757"/>
          </a:p>
          <a:p>
            <a:pPr marL="228600" lvl="0" indent="-228600" algn="l" rtl="0">
              <a:lnSpc>
                <a:spcPct val="80000"/>
              </a:lnSpc>
              <a:spcBef>
                <a:spcPts val="1000"/>
              </a:spcBef>
              <a:spcAft>
                <a:spcPts val="0"/>
              </a:spcAft>
              <a:buClr>
                <a:schemeClr val="dk1"/>
              </a:buClr>
              <a:buSzPts val="1757"/>
              <a:buChar char="•"/>
            </a:pPr>
            <a:r>
              <a:rPr lang="en-US" sz="1757"/>
              <a:t>I can think about how to make the ride interesting.</a:t>
            </a:r>
            <a:endParaRPr sz="1757"/>
          </a:p>
          <a:p>
            <a:pPr marL="228600" lvl="0" indent="-228600" algn="l" rtl="0">
              <a:lnSpc>
                <a:spcPct val="80000"/>
              </a:lnSpc>
              <a:spcBef>
                <a:spcPts val="1000"/>
              </a:spcBef>
              <a:spcAft>
                <a:spcPts val="0"/>
              </a:spcAft>
              <a:buClr>
                <a:schemeClr val="dk1"/>
              </a:buClr>
              <a:buSzPts val="1757"/>
              <a:buChar char="•"/>
            </a:pPr>
            <a:r>
              <a:rPr lang="en-US" sz="1757"/>
              <a:t>I can think about safety features.</a:t>
            </a:r>
            <a:endParaRPr sz="1757"/>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7"/>
        <p:cNvGrpSpPr/>
        <p:nvPr/>
      </p:nvGrpSpPr>
      <p:grpSpPr>
        <a:xfrm>
          <a:off x="0" y="0"/>
          <a:ext cx="0" cy="0"/>
          <a:chOff x="0" y="0"/>
          <a:chExt cx="0" cy="0"/>
        </a:xfrm>
      </p:grpSpPr>
      <p:sp>
        <p:nvSpPr>
          <p:cNvPr id="258" name="Google Shape;258;p32"/>
          <p:cNvSpPr/>
          <p:nvPr/>
        </p:nvSpPr>
        <p:spPr>
          <a:xfrm>
            <a:off x="475488" y="0"/>
            <a:ext cx="10910292" cy="6858000"/>
          </a:xfrm>
          <a:prstGeom prst="rect">
            <a:avLst/>
          </a:prstGeom>
          <a:gradFill>
            <a:gsLst>
              <a:gs pos="0">
                <a:srgbClr val="3865B4"/>
              </a:gs>
              <a:gs pos="25000">
                <a:srgbClr val="3865B4"/>
              </a:gs>
              <a:gs pos="94000">
                <a:srgbClr val="3A3838"/>
              </a:gs>
              <a:gs pos="100000">
                <a:srgbClr val="3A3838"/>
              </a:gs>
            </a:gsLst>
            <a:lin ang="4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59" name="Google Shape;259;p32"/>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60" name="Google Shape;260;p32"/>
          <p:cNvSpPr txBox="1">
            <a:spLocks noGrp="1"/>
          </p:cNvSpPr>
          <p:nvPr>
            <p:ph type="title"/>
          </p:nvPr>
        </p:nvSpPr>
        <p:spPr>
          <a:xfrm>
            <a:off x="3045368" y="2043663"/>
            <a:ext cx="6105194" cy="2031055"/>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FFFFFF"/>
              </a:buClr>
              <a:buSzPts val="6000"/>
              <a:buFont typeface="Calibri"/>
              <a:buNone/>
            </a:pPr>
            <a:r>
              <a:rPr lang="en-US" sz="6000">
                <a:solidFill>
                  <a:srgbClr val="FFFFFF"/>
                </a:solidFill>
                <a:latin typeface="Calibri"/>
                <a:ea typeface="Calibri"/>
                <a:cs typeface="Calibri"/>
                <a:sym typeface="Calibri"/>
              </a:rPr>
              <a:t>Thursday</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33"/>
          <p:cNvSpPr txBox="1">
            <a:spLocks noGrp="1"/>
          </p:cNvSpPr>
          <p:nvPr>
            <p:ph type="title"/>
          </p:nvPr>
        </p:nvSpPr>
        <p:spPr>
          <a:xfrm>
            <a:off x="284480" y="365125"/>
            <a:ext cx="1106932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a:t>Thursday: Reading</a:t>
            </a:r>
            <a:endParaRPr/>
          </a:p>
        </p:txBody>
      </p:sp>
      <p:sp>
        <p:nvSpPr>
          <p:cNvPr id="266" name="Google Shape;266;p33"/>
          <p:cNvSpPr txBox="1">
            <a:spLocks noGrp="1"/>
          </p:cNvSpPr>
          <p:nvPr>
            <p:ph type="body" idx="1"/>
          </p:nvPr>
        </p:nvSpPr>
        <p:spPr>
          <a:xfrm>
            <a:off x="174171" y="1825625"/>
            <a:ext cx="11451772" cy="435133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r>
              <a:rPr lang="en-US"/>
              <a:t>Can you read each character’s name? Can you match them to the correct pictures? </a:t>
            </a:r>
            <a:endParaRPr/>
          </a:p>
          <a:p>
            <a:pPr marL="0" lvl="0" indent="0" algn="l" rtl="0">
              <a:lnSpc>
                <a:spcPct val="90000"/>
              </a:lnSpc>
              <a:spcBef>
                <a:spcPts val="1000"/>
              </a:spcBef>
              <a:spcAft>
                <a:spcPts val="0"/>
              </a:spcAft>
              <a:buClr>
                <a:schemeClr val="dk1"/>
              </a:buClr>
              <a:buSzPts val="2800"/>
              <a:buNone/>
            </a:pPr>
            <a:r>
              <a:rPr lang="en-US"/>
              <a:t>Challenge/First : Match the phrases to the correct pictures.</a:t>
            </a:r>
            <a:endParaRPr/>
          </a:p>
          <a:p>
            <a:pPr marL="0" lvl="0" indent="0" algn="l" rtl="0">
              <a:lnSpc>
                <a:spcPct val="90000"/>
              </a:lnSpc>
              <a:spcBef>
                <a:spcPts val="1000"/>
              </a:spcBef>
              <a:spcAft>
                <a:spcPts val="0"/>
              </a:spcAft>
              <a:buClr>
                <a:schemeClr val="dk1"/>
              </a:buClr>
              <a:buSzPts val="2800"/>
              <a:buNone/>
            </a:pPr>
            <a:endParaRPr/>
          </a:p>
          <a:p>
            <a:pPr marL="0" lvl="0" indent="0" algn="l" rtl="0">
              <a:lnSpc>
                <a:spcPct val="90000"/>
              </a:lnSpc>
              <a:spcBef>
                <a:spcPts val="1000"/>
              </a:spcBef>
              <a:spcAft>
                <a:spcPts val="0"/>
              </a:spcAft>
              <a:buClr>
                <a:schemeClr val="dk1"/>
              </a:buClr>
              <a:buSzPts val="1800"/>
              <a:buNone/>
            </a:pPr>
            <a:r>
              <a:rPr lang="en-US" sz="1800"/>
              <a:t>Learning Intention: I am learning to blend sound in order to read words.</a:t>
            </a:r>
            <a:endParaRPr/>
          </a:p>
          <a:p>
            <a:pPr marL="0" lvl="0" indent="0" algn="l" rtl="0">
              <a:lnSpc>
                <a:spcPct val="90000"/>
              </a:lnSpc>
              <a:spcBef>
                <a:spcPts val="1000"/>
              </a:spcBef>
              <a:spcAft>
                <a:spcPts val="0"/>
              </a:spcAft>
              <a:buClr>
                <a:schemeClr val="dk1"/>
              </a:buClr>
              <a:buSzPts val="1800"/>
              <a:buNone/>
            </a:pPr>
            <a:r>
              <a:rPr lang="en-US" sz="1800"/>
              <a:t>Success Criteria:</a:t>
            </a:r>
            <a:endParaRPr sz="1800"/>
          </a:p>
          <a:p>
            <a:pPr marL="228600" lvl="0" indent="-228600" algn="l" rtl="0">
              <a:lnSpc>
                <a:spcPct val="90000"/>
              </a:lnSpc>
              <a:spcBef>
                <a:spcPts val="1000"/>
              </a:spcBef>
              <a:spcAft>
                <a:spcPts val="0"/>
              </a:spcAft>
              <a:buClr>
                <a:schemeClr val="dk1"/>
              </a:buClr>
              <a:buSzPts val="1800"/>
              <a:buChar char="•"/>
            </a:pPr>
            <a:r>
              <a:rPr lang="en-US" sz="1800"/>
              <a:t>I can blend sounds together.</a:t>
            </a:r>
            <a:endParaRPr sz="1800"/>
          </a:p>
          <a:p>
            <a:pPr marL="228600" lvl="0" indent="-228600" algn="l" rtl="0">
              <a:lnSpc>
                <a:spcPct val="90000"/>
              </a:lnSpc>
              <a:spcBef>
                <a:spcPts val="1000"/>
              </a:spcBef>
              <a:spcAft>
                <a:spcPts val="0"/>
              </a:spcAft>
              <a:buClr>
                <a:schemeClr val="dk1"/>
              </a:buClr>
              <a:buSzPts val="1800"/>
              <a:buChar char="•"/>
            </a:pPr>
            <a:r>
              <a:rPr lang="en-US" sz="1800"/>
              <a:t>I can match the words to the pictures.</a:t>
            </a:r>
            <a:endParaRPr sz="1800"/>
          </a:p>
          <a:p>
            <a:pPr marL="0" lvl="0" indent="0" algn="l" rtl="0">
              <a:lnSpc>
                <a:spcPct val="90000"/>
              </a:lnSpc>
              <a:spcBef>
                <a:spcPts val="1000"/>
              </a:spcBef>
              <a:spcAft>
                <a:spcPts val="0"/>
              </a:spcAft>
              <a:buClr>
                <a:schemeClr val="dk1"/>
              </a:buClr>
              <a:buSzPts val="2800"/>
              <a:buNone/>
            </a:pP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34"/>
          <p:cNvSpPr txBox="1">
            <a:spLocks noGrp="1"/>
          </p:cNvSpPr>
          <p:nvPr>
            <p:ph type="body" idx="1"/>
          </p:nvPr>
        </p:nvSpPr>
        <p:spPr>
          <a:xfrm>
            <a:off x="587679" y="422709"/>
            <a:ext cx="10515600" cy="6241137"/>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6600"/>
              <a:buNone/>
            </a:pPr>
            <a:r>
              <a:rPr lang="en-US" sz="6600"/>
              <a:t>Elsa </a:t>
            </a:r>
            <a:endParaRPr/>
          </a:p>
          <a:p>
            <a:pPr marL="0" lvl="0" indent="0" algn="l" rtl="0">
              <a:lnSpc>
                <a:spcPct val="90000"/>
              </a:lnSpc>
              <a:spcBef>
                <a:spcPts val="1000"/>
              </a:spcBef>
              <a:spcAft>
                <a:spcPts val="0"/>
              </a:spcAft>
              <a:buClr>
                <a:schemeClr val="dk1"/>
              </a:buClr>
              <a:buSzPts val="6600"/>
              <a:buNone/>
            </a:pPr>
            <a:r>
              <a:rPr lang="en-US" sz="6600"/>
              <a:t>Chip </a:t>
            </a:r>
            <a:endParaRPr/>
          </a:p>
          <a:p>
            <a:pPr marL="0" lvl="0" indent="0" algn="l" rtl="0">
              <a:lnSpc>
                <a:spcPct val="90000"/>
              </a:lnSpc>
              <a:spcBef>
                <a:spcPts val="1000"/>
              </a:spcBef>
              <a:spcAft>
                <a:spcPts val="0"/>
              </a:spcAft>
              <a:buClr>
                <a:schemeClr val="dk1"/>
              </a:buClr>
              <a:buSzPts val="6600"/>
              <a:buNone/>
            </a:pPr>
            <a:r>
              <a:rPr lang="en-US" sz="6600"/>
              <a:t>Goofy </a:t>
            </a:r>
            <a:endParaRPr/>
          </a:p>
          <a:p>
            <a:pPr marL="0" lvl="0" indent="0" algn="l" rtl="0">
              <a:lnSpc>
                <a:spcPct val="90000"/>
              </a:lnSpc>
              <a:spcBef>
                <a:spcPts val="1000"/>
              </a:spcBef>
              <a:spcAft>
                <a:spcPts val="0"/>
              </a:spcAft>
              <a:buClr>
                <a:schemeClr val="dk1"/>
              </a:buClr>
              <a:buSzPts val="6600"/>
              <a:buNone/>
            </a:pPr>
            <a:r>
              <a:rPr lang="en-US" sz="6600"/>
              <a:t>Simba </a:t>
            </a:r>
            <a:endParaRPr/>
          </a:p>
          <a:p>
            <a:pPr marL="0" lvl="0" indent="0" algn="l" rtl="0">
              <a:lnSpc>
                <a:spcPct val="90000"/>
              </a:lnSpc>
              <a:spcBef>
                <a:spcPts val="1000"/>
              </a:spcBef>
              <a:spcAft>
                <a:spcPts val="0"/>
              </a:spcAft>
              <a:buClr>
                <a:schemeClr val="dk1"/>
              </a:buClr>
              <a:buSzPts val="6600"/>
              <a:buNone/>
            </a:pPr>
            <a:r>
              <a:rPr lang="en-US" sz="6600"/>
              <a:t>Baloo </a:t>
            </a:r>
            <a:endParaRPr/>
          </a:p>
          <a:p>
            <a:pPr marL="0" lvl="0" indent="0" algn="l" rtl="0">
              <a:lnSpc>
                <a:spcPct val="90000"/>
              </a:lnSpc>
              <a:spcBef>
                <a:spcPts val="1000"/>
              </a:spcBef>
              <a:spcAft>
                <a:spcPts val="0"/>
              </a:spcAft>
              <a:buClr>
                <a:schemeClr val="dk1"/>
              </a:buClr>
              <a:buSzPts val="6600"/>
              <a:buNone/>
            </a:pPr>
            <a:r>
              <a:rPr lang="en-US" sz="6600"/>
              <a:t>Buzz </a:t>
            </a:r>
            <a:endParaRPr/>
          </a:p>
          <a:p>
            <a:pPr marL="0" lvl="0" indent="0" algn="l" rtl="0">
              <a:lnSpc>
                <a:spcPct val="90000"/>
              </a:lnSpc>
              <a:spcBef>
                <a:spcPts val="1000"/>
              </a:spcBef>
              <a:spcAft>
                <a:spcPts val="0"/>
              </a:spcAft>
              <a:buClr>
                <a:schemeClr val="dk1"/>
              </a:buClr>
              <a:buSzPts val="2800"/>
              <a:buNone/>
            </a:pPr>
            <a:endParaRPr/>
          </a:p>
        </p:txBody>
      </p:sp>
      <p:pic>
        <p:nvPicPr>
          <p:cNvPr id="272" name="Google Shape;272;p34" descr="Baloo Bear | Disney Character | A Complete Guide"/>
          <p:cNvPicPr preferRelativeResize="0"/>
          <p:nvPr/>
        </p:nvPicPr>
        <p:blipFill rotWithShape="1">
          <a:blip r:embed="rId3">
            <a:alphaModFix/>
          </a:blip>
          <a:srcRect/>
          <a:stretch/>
        </p:blipFill>
        <p:spPr>
          <a:xfrm>
            <a:off x="8365529" y="31420"/>
            <a:ext cx="903732" cy="903732"/>
          </a:xfrm>
          <a:prstGeom prst="rect">
            <a:avLst/>
          </a:prstGeom>
          <a:noFill/>
          <a:ln>
            <a:noFill/>
          </a:ln>
        </p:spPr>
      </p:pic>
      <p:pic>
        <p:nvPicPr>
          <p:cNvPr id="273" name="Google Shape;273;p34" descr="Simba/Gallery | Disney Wiki | Fandom"/>
          <p:cNvPicPr preferRelativeResize="0"/>
          <p:nvPr/>
        </p:nvPicPr>
        <p:blipFill rotWithShape="1">
          <a:blip r:embed="rId4">
            <a:alphaModFix/>
          </a:blip>
          <a:srcRect/>
          <a:stretch/>
        </p:blipFill>
        <p:spPr>
          <a:xfrm>
            <a:off x="8233829" y="4426520"/>
            <a:ext cx="1071563" cy="1071563"/>
          </a:xfrm>
          <a:prstGeom prst="rect">
            <a:avLst/>
          </a:prstGeom>
          <a:noFill/>
          <a:ln>
            <a:noFill/>
          </a:ln>
        </p:spPr>
      </p:pic>
      <p:pic>
        <p:nvPicPr>
          <p:cNvPr id="274" name="Google Shape;274;p34" descr="We would like you to take a look at our gratis specimen on the ..."/>
          <p:cNvPicPr preferRelativeResize="0"/>
          <p:nvPr/>
        </p:nvPicPr>
        <p:blipFill rotWithShape="1">
          <a:blip r:embed="rId5">
            <a:alphaModFix/>
          </a:blip>
          <a:srcRect/>
          <a:stretch/>
        </p:blipFill>
        <p:spPr>
          <a:xfrm>
            <a:off x="8496340" y="3303309"/>
            <a:ext cx="772921" cy="1165716"/>
          </a:xfrm>
          <a:prstGeom prst="rect">
            <a:avLst/>
          </a:prstGeom>
          <a:noFill/>
          <a:ln>
            <a:noFill/>
          </a:ln>
        </p:spPr>
      </p:pic>
      <p:pic>
        <p:nvPicPr>
          <p:cNvPr id="275" name="Google Shape;275;p34" descr="CHIP 'N' DALE (с изображениями) | Мультипликационные иллютрации ..."/>
          <p:cNvPicPr preferRelativeResize="0"/>
          <p:nvPr/>
        </p:nvPicPr>
        <p:blipFill rotWithShape="1">
          <a:blip r:embed="rId6">
            <a:alphaModFix/>
          </a:blip>
          <a:srcRect/>
          <a:stretch/>
        </p:blipFill>
        <p:spPr>
          <a:xfrm>
            <a:off x="8285663" y="5511452"/>
            <a:ext cx="968778" cy="1315128"/>
          </a:xfrm>
          <a:prstGeom prst="rect">
            <a:avLst/>
          </a:prstGeom>
          <a:noFill/>
          <a:ln>
            <a:noFill/>
          </a:ln>
        </p:spPr>
      </p:pic>
      <p:pic>
        <p:nvPicPr>
          <p:cNvPr id="276" name="Google Shape;276;p34" descr="Elsa | Disney Frozen"/>
          <p:cNvPicPr preferRelativeResize="0"/>
          <p:nvPr/>
        </p:nvPicPr>
        <p:blipFill rotWithShape="1">
          <a:blip r:embed="rId7">
            <a:alphaModFix/>
          </a:blip>
          <a:srcRect/>
          <a:stretch/>
        </p:blipFill>
        <p:spPr>
          <a:xfrm>
            <a:off x="8199457" y="2144275"/>
            <a:ext cx="1159034" cy="1159034"/>
          </a:xfrm>
          <a:prstGeom prst="rect">
            <a:avLst/>
          </a:prstGeom>
          <a:noFill/>
          <a:ln>
            <a:noFill/>
          </a:ln>
        </p:spPr>
      </p:pic>
      <p:pic>
        <p:nvPicPr>
          <p:cNvPr id="277" name="Google Shape;277;p34" descr="Buzz Lightyear | Disney Wiki | Fandom"/>
          <p:cNvPicPr preferRelativeResize="0"/>
          <p:nvPr/>
        </p:nvPicPr>
        <p:blipFill rotWithShape="1">
          <a:blip r:embed="rId8">
            <a:alphaModFix/>
          </a:blip>
          <a:srcRect/>
          <a:stretch/>
        </p:blipFill>
        <p:spPr>
          <a:xfrm>
            <a:off x="8233829" y="982889"/>
            <a:ext cx="1156693" cy="1111234"/>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35"/>
          <p:cNvSpPr txBox="1">
            <a:spLocks noGrp="1"/>
          </p:cNvSpPr>
          <p:nvPr>
            <p:ph type="body" idx="1"/>
          </p:nvPr>
        </p:nvSpPr>
        <p:spPr>
          <a:xfrm>
            <a:off x="211898" y="302935"/>
            <a:ext cx="10515600" cy="6321702"/>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Clr>
                <a:schemeClr val="dk1"/>
              </a:buClr>
              <a:buSzPts val="2590"/>
              <a:buNone/>
            </a:pPr>
            <a:r>
              <a:rPr lang="en-US" sz="2590"/>
              <a:t>Match the phrases to the correct pictures.</a:t>
            </a:r>
            <a:endParaRPr/>
          </a:p>
          <a:p>
            <a:pPr marL="0" lvl="0" indent="0" algn="l" rtl="0">
              <a:lnSpc>
                <a:spcPct val="80000"/>
              </a:lnSpc>
              <a:spcBef>
                <a:spcPts val="1000"/>
              </a:spcBef>
              <a:spcAft>
                <a:spcPts val="0"/>
              </a:spcAft>
              <a:buClr>
                <a:schemeClr val="dk1"/>
              </a:buClr>
              <a:buSzPts val="2590"/>
              <a:buNone/>
            </a:pPr>
            <a:endParaRPr sz="2590"/>
          </a:p>
          <a:p>
            <a:pPr marL="0" lvl="0" indent="0" algn="l" rtl="0">
              <a:lnSpc>
                <a:spcPct val="80000"/>
              </a:lnSpc>
              <a:spcBef>
                <a:spcPts val="1000"/>
              </a:spcBef>
              <a:spcAft>
                <a:spcPts val="0"/>
              </a:spcAft>
              <a:buClr>
                <a:schemeClr val="dk1"/>
              </a:buClr>
              <a:buSzPts val="3700"/>
              <a:buNone/>
            </a:pPr>
            <a:r>
              <a:rPr lang="en-US" sz="3700"/>
              <a:t>Two ducks in a boat.</a:t>
            </a:r>
            <a:endParaRPr/>
          </a:p>
          <a:p>
            <a:pPr marL="0" lvl="0" indent="0" algn="l" rtl="0">
              <a:lnSpc>
                <a:spcPct val="80000"/>
              </a:lnSpc>
              <a:spcBef>
                <a:spcPts val="1000"/>
              </a:spcBef>
              <a:spcAft>
                <a:spcPts val="0"/>
              </a:spcAft>
              <a:buClr>
                <a:schemeClr val="dk1"/>
              </a:buClr>
              <a:buSzPts val="3700"/>
              <a:buNone/>
            </a:pPr>
            <a:endParaRPr sz="3700"/>
          </a:p>
          <a:p>
            <a:pPr marL="0" lvl="0" indent="0" algn="l" rtl="0">
              <a:lnSpc>
                <a:spcPct val="80000"/>
              </a:lnSpc>
              <a:spcBef>
                <a:spcPts val="1000"/>
              </a:spcBef>
              <a:spcAft>
                <a:spcPts val="0"/>
              </a:spcAft>
              <a:buClr>
                <a:schemeClr val="dk1"/>
              </a:buClr>
              <a:buSzPts val="3700"/>
              <a:buNone/>
            </a:pPr>
            <a:r>
              <a:rPr lang="en-US" sz="3700"/>
              <a:t>A mouse and his house.</a:t>
            </a:r>
            <a:endParaRPr/>
          </a:p>
          <a:p>
            <a:pPr marL="0" lvl="0" indent="0" algn="l" rtl="0">
              <a:lnSpc>
                <a:spcPct val="80000"/>
              </a:lnSpc>
              <a:spcBef>
                <a:spcPts val="1000"/>
              </a:spcBef>
              <a:spcAft>
                <a:spcPts val="0"/>
              </a:spcAft>
              <a:buClr>
                <a:schemeClr val="dk1"/>
              </a:buClr>
              <a:buSzPts val="3700"/>
              <a:buNone/>
            </a:pPr>
            <a:endParaRPr sz="3700"/>
          </a:p>
          <a:p>
            <a:pPr marL="0" lvl="0" indent="0" algn="l" rtl="0">
              <a:lnSpc>
                <a:spcPct val="80000"/>
              </a:lnSpc>
              <a:spcBef>
                <a:spcPts val="1000"/>
              </a:spcBef>
              <a:spcAft>
                <a:spcPts val="0"/>
              </a:spcAft>
              <a:buClr>
                <a:schemeClr val="dk1"/>
              </a:buClr>
              <a:buSzPts val="3700"/>
              <a:buNone/>
            </a:pPr>
            <a:r>
              <a:rPr lang="en-US" sz="3700"/>
              <a:t>There is a rat in a hat.</a:t>
            </a:r>
            <a:endParaRPr/>
          </a:p>
          <a:p>
            <a:pPr marL="0" lvl="0" indent="0" algn="l" rtl="0">
              <a:lnSpc>
                <a:spcPct val="80000"/>
              </a:lnSpc>
              <a:spcBef>
                <a:spcPts val="1000"/>
              </a:spcBef>
              <a:spcAft>
                <a:spcPts val="0"/>
              </a:spcAft>
              <a:buClr>
                <a:schemeClr val="dk1"/>
              </a:buClr>
              <a:buSzPts val="3700"/>
              <a:buNone/>
            </a:pPr>
            <a:endParaRPr sz="3700"/>
          </a:p>
          <a:p>
            <a:pPr marL="0" lvl="0" indent="0" algn="l" rtl="0">
              <a:lnSpc>
                <a:spcPct val="80000"/>
              </a:lnSpc>
              <a:spcBef>
                <a:spcPts val="1000"/>
              </a:spcBef>
              <a:spcAft>
                <a:spcPts val="0"/>
              </a:spcAft>
              <a:buClr>
                <a:schemeClr val="dk1"/>
              </a:buClr>
              <a:buSzPts val="3700"/>
              <a:buNone/>
            </a:pPr>
            <a:r>
              <a:rPr lang="en-US" sz="3700"/>
              <a:t>Stitch is sad.</a:t>
            </a:r>
            <a:endParaRPr/>
          </a:p>
          <a:p>
            <a:pPr marL="0" lvl="0" indent="0" algn="l" rtl="0">
              <a:lnSpc>
                <a:spcPct val="80000"/>
              </a:lnSpc>
              <a:spcBef>
                <a:spcPts val="1000"/>
              </a:spcBef>
              <a:spcAft>
                <a:spcPts val="0"/>
              </a:spcAft>
              <a:buClr>
                <a:schemeClr val="dk1"/>
              </a:buClr>
              <a:buSzPts val="3700"/>
              <a:buNone/>
            </a:pPr>
            <a:endParaRPr sz="3700"/>
          </a:p>
          <a:p>
            <a:pPr marL="0" lvl="0" indent="0" algn="l" rtl="0">
              <a:lnSpc>
                <a:spcPct val="80000"/>
              </a:lnSpc>
              <a:spcBef>
                <a:spcPts val="1000"/>
              </a:spcBef>
              <a:spcAft>
                <a:spcPts val="0"/>
              </a:spcAft>
              <a:buClr>
                <a:schemeClr val="dk1"/>
              </a:buClr>
              <a:buSzPts val="3700"/>
              <a:buNone/>
            </a:pPr>
            <a:r>
              <a:rPr lang="en-US" sz="3700"/>
              <a:t>The fish are in bags.</a:t>
            </a:r>
            <a:endParaRPr/>
          </a:p>
          <a:p>
            <a:pPr marL="0" lvl="0" indent="0" algn="l" rtl="0">
              <a:lnSpc>
                <a:spcPct val="80000"/>
              </a:lnSpc>
              <a:spcBef>
                <a:spcPts val="1000"/>
              </a:spcBef>
              <a:spcAft>
                <a:spcPts val="0"/>
              </a:spcAft>
              <a:buClr>
                <a:schemeClr val="dk1"/>
              </a:buClr>
              <a:buSzPts val="2590"/>
              <a:buNone/>
            </a:pPr>
            <a:endParaRPr sz="2590"/>
          </a:p>
          <a:p>
            <a:pPr marL="0" lvl="0" indent="0" algn="l" rtl="0">
              <a:lnSpc>
                <a:spcPct val="80000"/>
              </a:lnSpc>
              <a:spcBef>
                <a:spcPts val="1000"/>
              </a:spcBef>
              <a:spcAft>
                <a:spcPts val="0"/>
              </a:spcAft>
              <a:buClr>
                <a:schemeClr val="dk1"/>
              </a:buClr>
              <a:buSzPts val="2590"/>
              <a:buNone/>
            </a:pPr>
            <a:endParaRPr sz="2590"/>
          </a:p>
        </p:txBody>
      </p:sp>
      <p:pic>
        <p:nvPicPr>
          <p:cNvPr id="283" name="Google Shape;283;p35" descr="Lilo &amp; Stitch - Stitch is waiting for his family [HD] - YouTube"/>
          <p:cNvPicPr preferRelativeResize="0"/>
          <p:nvPr/>
        </p:nvPicPr>
        <p:blipFill rotWithShape="1">
          <a:blip r:embed="rId3">
            <a:alphaModFix/>
          </a:blip>
          <a:srcRect/>
          <a:stretch/>
        </p:blipFill>
        <p:spPr>
          <a:xfrm>
            <a:off x="7841764" y="5736995"/>
            <a:ext cx="1867208" cy="1045636"/>
          </a:xfrm>
          <a:prstGeom prst="rect">
            <a:avLst/>
          </a:prstGeom>
          <a:noFill/>
          <a:ln>
            <a:noFill/>
          </a:ln>
        </p:spPr>
      </p:pic>
      <p:pic>
        <p:nvPicPr>
          <p:cNvPr id="284" name="Google Shape;284;p35" descr="What happened to the 'Finding Nemo' Tank Gang?"/>
          <p:cNvPicPr preferRelativeResize="0"/>
          <p:nvPr/>
        </p:nvPicPr>
        <p:blipFill rotWithShape="1">
          <a:blip r:embed="rId4">
            <a:alphaModFix/>
          </a:blip>
          <a:srcRect/>
          <a:stretch/>
        </p:blipFill>
        <p:spPr>
          <a:xfrm>
            <a:off x="7579785" y="75369"/>
            <a:ext cx="2315778" cy="1308918"/>
          </a:xfrm>
          <a:prstGeom prst="rect">
            <a:avLst/>
          </a:prstGeom>
          <a:noFill/>
          <a:ln>
            <a:noFill/>
          </a:ln>
        </p:spPr>
      </p:pic>
      <p:pic>
        <p:nvPicPr>
          <p:cNvPr id="285" name="Google Shape;285;p35" descr="Image result for daisy and donald in boat"/>
          <p:cNvPicPr preferRelativeResize="0"/>
          <p:nvPr/>
        </p:nvPicPr>
        <p:blipFill rotWithShape="1">
          <a:blip r:embed="rId5">
            <a:alphaModFix/>
          </a:blip>
          <a:srcRect/>
          <a:stretch/>
        </p:blipFill>
        <p:spPr>
          <a:xfrm>
            <a:off x="8092851" y="2760673"/>
            <a:ext cx="1430698" cy="1603368"/>
          </a:xfrm>
          <a:prstGeom prst="rect">
            <a:avLst/>
          </a:prstGeom>
          <a:noFill/>
          <a:ln>
            <a:noFill/>
          </a:ln>
        </p:spPr>
      </p:pic>
      <p:pic>
        <p:nvPicPr>
          <p:cNvPr id="286" name="Google Shape;286;p35" descr="Mickey Mouse House | CARTOON"/>
          <p:cNvPicPr preferRelativeResize="0"/>
          <p:nvPr/>
        </p:nvPicPr>
        <p:blipFill rotWithShape="1">
          <a:blip r:embed="rId6">
            <a:alphaModFix/>
          </a:blip>
          <a:srcRect/>
          <a:stretch/>
        </p:blipFill>
        <p:spPr>
          <a:xfrm>
            <a:off x="8027186" y="4527574"/>
            <a:ext cx="1496363" cy="1120828"/>
          </a:xfrm>
          <a:prstGeom prst="rect">
            <a:avLst/>
          </a:prstGeom>
          <a:noFill/>
          <a:ln>
            <a:noFill/>
          </a:ln>
        </p:spPr>
      </p:pic>
      <p:pic>
        <p:nvPicPr>
          <p:cNvPr id="287" name="Google Shape;287;p35" descr="Remy | Disney Wiki | Fandom"/>
          <p:cNvPicPr preferRelativeResize="0"/>
          <p:nvPr/>
        </p:nvPicPr>
        <p:blipFill rotWithShape="1">
          <a:blip r:embed="rId7">
            <a:alphaModFix/>
          </a:blip>
          <a:srcRect/>
          <a:stretch/>
        </p:blipFill>
        <p:spPr>
          <a:xfrm>
            <a:off x="8251281" y="1451755"/>
            <a:ext cx="1048177" cy="1308918"/>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a:t>Writing</a:t>
            </a:r>
            <a:endParaRPr/>
          </a:p>
        </p:txBody>
      </p:sp>
      <p:sp>
        <p:nvSpPr>
          <p:cNvPr id="293" name="Google Shape;293;p36"/>
          <p:cNvSpPr txBox="1">
            <a:spLocks noGrp="1"/>
          </p:cNvSpPr>
          <p:nvPr>
            <p:ph type="body" idx="1"/>
          </p:nvPr>
        </p:nvSpPr>
        <p:spPr>
          <a:xfrm>
            <a:off x="152399" y="1825625"/>
            <a:ext cx="11778343" cy="4667250"/>
          </a:xfrm>
          <a:prstGeom prst="rect">
            <a:avLst/>
          </a:prstGeom>
          <a:noFill/>
          <a:ln>
            <a:noFill/>
          </a:ln>
        </p:spPr>
        <p:txBody>
          <a:bodyPr spcFirstLastPara="1" wrap="square" lIns="91425" tIns="45700" rIns="91425" bIns="45700" anchor="t" anchorCtr="0">
            <a:noAutofit/>
          </a:bodyPr>
          <a:lstStyle/>
          <a:p>
            <a:pPr marL="0" lvl="0" indent="0" algn="l" rtl="0">
              <a:lnSpc>
                <a:spcPct val="70000"/>
              </a:lnSpc>
              <a:spcBef>
                <a:spcPts val="0"/>
              </a:spcBef>
              <a:spcAft>
                <a:spcPts val="0"/>
              </a:spcAft>
              <a:buClr>
                <a:schemeClr val="dk1"/>
              </a:buClr>
              <a:buSzPts val="2170"/>
              <a:buNone/>
            </a:pPr>
            <a:r>
              <a:rPr lang="en-US" sz="2170"/>
              <a:t>Task: We’re Flying Through the Air! Enjoy the Aladdin ride, where you fly through the sky on a magic carpet! </a:t>
            </a:r>
            <a:endParaRPr/>
          </a:p>
          <a:p>
            <a:pPr marL="0" lvl="0" indent="0" algn="l" rtl="0">
              <a:lnSpc>
                <a:spcPct val="70000"/>
              </a:lnSpc>
              <a:spcBef>
                <a:spcPts val="1000"/>
              </a:spcBef>
              <a:spcAft>
                <a:spcPts val="0"/>
              </a:spcAft>
              <a:buClr>
                <a:schemeClr val="dk1"/>
              </a:buClr>
              <a:buSzPts val="2170"/>
              <a:buNone/>
            </a:pPr>
            <a:r>
              <a:rPr lang="en-US" sz="2170"/>
              <a:t>Mild: Can you draw pictures/make a list of things that can fly? Challenge: Write a sentence to tell me where you would fly to if you had a magic carpet. </a:t>
            </a:r>
            <a:endParaRPr/>
          </a:p>
          <a:p>
            <a:pPr marL="0" lvl="0" indent="0" algn="l" rtl="0">
              <a:lnSpc>
                <a:spcPct val="70000"/>
              </a:lnSpc>
              <a:spcBef>
                <a:spcPts val="1000"/>
              </a:spcBef>
              <a:spcAft>
                <a:spcPts val="0"/>
              </a:spcAft>
              <a:buClr>
                <a:schemeClr val="dk1"/>
              </a:buClr>
              <a:buSzPts val="2170"/>
              <a:buNone/>
            </a:pPr>
            <a:r>
              <a:rPr lang="en-US" sz="2170"/>
              <a:t>Hot/Spicy: Where would you fly to on a magic carpet and why? Describe the setting using your most descriptive words! What would you see, hear, smell, touch and taste in the setting?</a:t>
            </a:r>
            <a:endParaRPr/>
          </a:p>
          <a:p>
            <a:pPr marL="0" lvl="0" indent="0" algn="l" rtl="0">
              <a:lnSpc>
                <a:spcPct val="70000"/>
              </a:lnSpc>
              <a:spcBef>
                <a:spcPts val="1000"/>
              </a:spcBef>
              <a:spcAft>
                <a:spcPts val="0"/>
              </a:spcAft>
              <a:buClr>
                <a:schemeClr val="dk1"/>
              </a:buClr>
              <a:buSzPts val="2170"/>
              <a:buNone/>
            </a:pPr>
            <a:r>
              <a:rPr lang="en-US" sz="2170" u="sng">
                <a:solidFill>
                  <a:schemeClr val="hlink"/>
                </a:solidFill>
                <a:hlinkClick r:id="rId3"/>
              </a:rPr>
              <a:t>https://www.youtube.com/watch?v=fcbWb1FkSC0</a:t>
            </a:r>
            <a:endParaRPr sz="2170"/>
          </a:p>
          <a:p>
            <a:pPr marL="0" lvl="0" indent="0" algn="l" rtl="0">
              <a:lnSpc>
                <a:spcPct val="70000"/>
              </a:lnSpc>
              <a:spcBef>
                <a:spcPts val="1000"/>
              </a:spcBef>
              <a:spcAft>
                <a:spcPts val="0"/>
              </a:spcAft>
              <a:buClr>
                <a:schemeClr val="dk1"/>
              </a:buClr>
              <a:buSzPts val="2170"/>
              <a:buNone/>
            </a:pPr>
            <a:endParaRPr sz="2170"/>
          </a:p>
          <a:p>
            <a:pPr marL="0" lvl="0" indent="0" algn="l" rtl="0">
              <a:lnSpc>
                <a:spcPct val="70000"/>
              </a:lnSpc>
              <a:spcBef>
                <a:spcPts val="1000"/>
              </a:spcBef>
              <a:spcAft>
                <a:spcPts val="0"/>
              </a:spcAft>
              <a:buClr>
                <a:schemeClr val="dk1"/>
              </a:buClr>
              <a:buSzPts val="1782"/>
              <a:buNone/>
            </a:pPr>
            <a:r>
              <a:rPr lang="en-US" sz="1782"/>
              <a:t>Learning Intention: </a:t>
            </a:r>
            <a:endParaRPr/>
          </a:p>
          <a:p>
            <a:pPr marL="0" lvl="0" indent="0" algn="l" rtl="0">
              <a:lnSpc>
                <a:spcPct val="70000"/>
              </a:lnSpc>
              <a:spcBef>
                <a:spcPts val="1000"/>
              </a:spcBef>
              <a:spcAft>
                <a:spcPts val="0"/>
              </a:spcAft>
              <a:buClr>
                <a:schemeClr val="dk1"/>
              </a:buClr>
              <a:buSzPts val="1782"/>
              <a:buNone/>
            </a:pPr>
            <a:r>
              <a:rPr lang="en-US" sz="1782" b="1"/>
              <a:t>Early:</a:t>
            </a:r>
            <a:r>
              <a:rPr lang="en-US" sz="1782"/>
              <a:t> I am learning to write words. </a:t>
            </a:r>
            <a:endParaRPr sz="1782"/>
          </a:p>
          <a:p>
            <a:pPr marL="0" lvl="0" indent="0" algn="l" rtl="0">
              <a:lnSpc>
                <a:spcPct val="70000"/>
              </a:lnSpc>
              <a:spcBef>
                <a:spcPts val="1000"/>
              </a:spcBef>
              <a:spcAft>
                <a:spcPts val="0"/>
              </a:spcAft>
              <a:buClr>
                <a:schemeClr val="dk1"/>
              </a:buClr>
              <a:buSzPts val="1782"/>
              <a:buNone/>
            </a:pPr>
            <a:r>
              <a:rPr lang="en-US" sz="1782" b="1"/>
              <a:t>First:</a:t>
            </a:r>
            <a:r>
              <a:rPr lang="en-US" sz="1782"/>
              <a:t> I am learning to describe a setting.</a:t>
            </a:r>
            <a:endParaRPr/>
          </a:p>
          <a:p>
            <a:pPr marL="0" lvl="0" indent="0" algn="l" rtl="0">
              <a:lnSpc>
                <a:spcPct val="70000"/>
              </a:lnSpc>
              <a:spcBef>
                <a:spcPts val="1000"/>
              </a:spcBef>
              <a:spcAft>
                <a:spcPts val="0"/>
              </a:spcAft>
              <a:buClr>
                <a:schemeClr val="dk1"/>
              </a:buClr>
              <a:buSzPts val="1782"/>
              <a:buNone/>
            </a:pPr>
            <a:r>
              <a:rPr lang="en-US" sz="1782"/>
              <a:t>Success Criteria: </a:t>
            </a:r>
            <a:endParaRPr sz="1782"/>
          </a:p>
          <a:p>
            <a:pPr marL="0" lvl="0" indent="0" algn="l" rtl="0">
              <a:lnSpc>
                <a:spcPct val="70000"/>
              </a:lnSpc>
              <a:spcBef>
                <a:spcPts val="1000"/>
              </a:spcBef>
              <a:spcAft>
                <a:spcPts val="0"/>
              </a:spcAft>
              <a:buClr>
                <a:schemeClr val="dk1"/>
              </a:buClr>
              <a:buSzPts val="1782"/>
              <a:buNone/>
            </a:pPr>
            <a:r>
              <a:rPr lang="en-US" sz="1782" b="1"/>
              <a:t>Early:</a:t>
            </a:r>
            <a:r>
              <a:rPr lang="en-US" sz="1782"/>
              <a:t> I can sound out words. I can form letters correctly. </a:t>
            </a:r>
            <a:endParaRPr sz="1782"/>
          </a:p>
          <a:p>
            <a:pPr marL="0" lvl="0" indent="0" algn="l" rtl="0">
              <a:lnSpc>
                <a:spcPct val="70000"/>
              </a:lnSpc>
              <a:spcBef>
                <a:spcPts val="1000"/>
              </a:spcBef>
              <a:spcAft>
                <a:spcPts val="0"/>
              </a:spcAft>
              <a:buClr>
                <a:schemeClr val="dk1"/>
              </a:buClr>
              <a:buSzPts val="1782"/>
              <a:buNone/>
            </a:pPr>
            <a:r>
              <a:rPr lang="en-US" sz="1782" b="1"/>
              <a:t>First:</a:t>
            </a:r>
            <a:r>
              <a:rPr lang="en-US" sz="1782"/>
              <a:t> I can use descriptive words. I can describe a setting to the reader.</a:t>
            </a:r>
            <a:endParaRPr sz="1782"/>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37"/>
          <p:cNvSpPr txBox="1">
            <a:spLocks noGrp="1"/>
          </p:cNvSpPr>
          <p:nvPr>
            <p:ph type="title"/>
          </p:nvPr>
        </p:nvSpPr>
        <p:spPr>
          <a:xfrm>
            <a:off x="575152" y="85724"/>
            <a:ext cx="10515600" cy="574327"/>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3600"/>
              <a:buFont typeface="Calibri"/>
              <a:buNone/>
            </a:pPr>
            <a:r>
              <a:rPr lang="en-US" sz="3600"/>
              <a:t>Numeracy: Mild</a:t>
            </a:r>
            <a:endParaRPr/>
          </a:p>
        </p:txBody>
      </p:sp>
      <p:sp>
        <p:nvSpPr>
          <p:cNvPr id="299" name="Google Shape;299;p37"/>
          <p:cNvSpPr txBox="1">
            <a:spLocks noGrp="1"/>
          </p:cNvSpPr>
          <p:nvPr>
            <p:ph type="body" idx="1"/>
          </p:nvPr>
        </p:nvSpPr>
        <p:spPr>
          <a:xfrm>
            <a:off x="656048" y="3298908"/>
            <a:ext cx="4360101" cy="574327"/>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r>
              <a:rPr lang="en-US"/>
              <a:t>The park opens at 9 o’clock.</a:t>
            </a:r>
            <a:endParaRPr/>
          </a:p>
        </p:txBody>
      </p:sp>
      <p:sp>
        <p:nvSpPr>
          <p:cNvPr id="300" name="Google Shape;300;p37"/>
          <p:cNvSpPr txBox="1"/>
          <p:nvPr/>
        </p:nvSpPr>
        <p:spPr>
          <a:xfrm>
            <a:off x="575152" y="6388396"/>
            <a:ext cx="5023982" cy="574327"/>
          </a:xfrm>
          <a:prstGeom prst="rect">
            <a:avLst/>
          </a:prstGeom>
          <a:noFill/>
          <a:ln>
            <a:noFill/>
          </a:ln>
        </p:spPr>
        <p:txBody>
          <a:bodyPr spcFirstLastPara="1" wrap="square" lIns="91425" tIns="45700" rIns="91425" bIns="45700" anchor="t" anchorCtr="0">
            <a:noAutofit/>
          </a:bodyPr>
          <a:lstStyle/>
          <a:p>
            <a:pPr marL="0" marR="0" lvl="0" indent="0" algn="l" rtl="0">
              <a:lnSpc>
                <a:spcPct val="80000"/>
              </a:lnSpc>
              <a:spcBef>
                <a:spcPts val="0"/>
              </a:spcBef>
              <a:spcAft>
                <a:spcPts val="0"/>
              </a:spcAft>
              <a:buClr>
                <a:schemeClr val="dk1"/>
              </a:buClr>
              <a:buSzPts val="2380"/>
              <a:buFont typeface="Arial"/>
              <a:buNone/>
            </a:pPr>
            <a:r>
              <a:rPr lang="en-US" sz="2380">
                <a:solidFill>
                  <a:schemeClr val="dk1"/>
                </a:solidFill>
                <a:latin typeface="Calibri"/>
                <a:ea typeface="Calibri"/>
                <a:cs typeface="Calibri"/>
                <a:sym typeface="Calibri"/>
              </a:rPr>
              <a:t>You visit Mickey’s house at 4 o’clock.</a:t>
            </a:r>
            <a:endParaRPr/>
          </a:p>
          <a:p>
            <a:pPr marL="0" marR="0" lvl="0" indent="0" algn="l" rtl="0">
              <a:lnSpc>
                <a:spcPct val="80000"/>
              </a:lnSpc>
              <a:spcBef>
                <a:spcPts val="1000"/>
              </a:spcBef>
              <a:spcAft>
                <a:spcPts val="0"/>
              </a:spcAft>
              <a:buClr>
                <a:schemeClr val="dk1"/>
              </a:buClr>
              <a:buSzPts val="2380"/>
              <a:buFont typeface="Arial"/>
              <a:buNone/>
            </a:pPr>
            <a:endParaRPr sz="2380">
              <a:solidFill>
                <a:schemeClr val="dk1"/>
              </a:solidFill>
              <a:latin typeface="Calibri"/>
              <a:ea typeface="Calibri"/>
              <a:cs typeface="Calibri"/>
              <a:sym typeface="Calibri"/>
            </a:endParaRPr>
          </a:p>
        </p:txBody>
      </p:sp>
      <p:sp>
        <p:nvSpPr>
          <p:cNvPr id="301" name="Google Shape;301;p37"/>
          <p:cNvSpPr txBox="1"/>
          <p:nvPr/>
        </p:nvSpPr>
        <p:spPr>
          <a:xfrm>
            <a:off x="6341300" y="6388396"/>
            <a:ext cx="5157593" cy="574327"/>
          </a:xfrm>
          <a:prstGeom prst="rect">
            <a:avLst/>
          </a:prstGeom>
          <a:noFill/>
          <a:ln>
            <a:noFill/>
          </a:ln>
        </p:spPr>
        <p:txBody>
          <a:bodyPr spcFirstLastPara="1" wrap="square" lIns="91425" tIns="45700" rIns="91425" bIns="45700" anchor="t" anchorCtr="0">
            <a:noAutofit/>
          </a:bodyPr>
          <a:lstStyle/>
          <a:p>
            <a:pPr marL="0" marR="0" lvl="0" indent="0" algn="l" rtl="0">
              <a:lnSpc>
                <a:spcPct val="70000"/>
              </a:lnSpc>
              <a:spcBef>
                <a:spcPts val="0"/>
              </a:spcBef>
              <a:spcAft>
                <a:spcPts val="0"/>
              </a:spcAft>
              <a:buClr>
                <a:schemeClr val="dk1"/>
              </a:buClr>
              <a:buSzPts val="2170"/>
              <a:buFont typeface="Arial"/>
              <a:buNone/>
            </a:pPr>
            <a:r>
              <a:rPr lang="en-US" sz="2170">
                <a:solidFill>
                  <a:schemeClr val="dk1"/>
                </a:solidFill>
                <a:latin typeface="Calibri"/>
                <a:ea typeface="Calibri"/>
                <a:cs typeface="Calibri"/>
                <a:sym typeface="Calibri"/>
              </a:rPr>
              <a:t>Challenge: The park closes at half past 8.</a:t>
            </a:r>
            <a:endParaRPr/>
          </a:p>
        </p:txBody>
      </p:sp>
      <p:sp>
        <p:nvSpPr>
          <p:cNvPr id="302" name="Google Shape;302;p37"/>
          <p:cNvSpPr txBox="1"/>
          <p:nvPr/>
        </p:nvSpPr>
        <p:spPr>
          <a:xfrm>
            <a:off x="6422640" y="3429000"/>
            <a:ext cx="5257800" cy="574326"/>
          </a:xfrm>
          <a:prstGeom prst="rect">
            <a:avLst/>
          </a:prstGeom>
          <a:noFill/>
          <a:ln>
            <a:noFill/>
          </a:ln>
        </p:spPr>
        <p:txBody>
          <a:bodyPr spcFirstLastPara="1" wrap="square" lIns="91425" tIns="45700" rIns="91425" bIns="45700" anchor="t" anchorCtr="0">
            <a:noAutofit/>
          </a:bodyPr>
          <a:lstStyle/>
          <a:p>
            <a:pPr marL="0" marR="0" lvl="0" indent="0" algn="l" rtl="0">
              <a:lnSpc>
                <a:spcPct val="80000"/>
              </a:lnSpc>
              <a:spcBef>
                <a:spcPts val="0"/>
              </a:spcBef>
              <a:spcAft>
                <a:spcPts val="0"/>
              </a:spcAft>
              <a:buClr>
                <a:schemeClr val="dk1"/>
              </a:buClr>
              <a:buSzPts val="2380"/>
              <a:buFont typeface="Arial"/>
              <a:buNone/>
            </a:pPr>
            <a:r>
              <a:rPr lang="en-US" sz="2380">
                <a:solidFill>
                  <a:schemeClr val="dk1"/>
                </a:solidFill>
                <a:latin typeface="Calibri"/>
                <a:ea typeface="Calibri"/>
                <a:cs typeface="Calibri"/>
                <a:sym typeface="Calibri"/>
              </a:rPr>
              <a:t>You go on the log flumes at 11 o’clock.</a:t>
            </a:r>
            <a:endParaRPr/>
          </a:p>
          <a:p>
            <a:pPr marL="0" marR="0" lvl="0" indent="0" algn="l" rtl="0">
              <a:lnSpc>
                <a:spcPct val="80000"/>
              </a:lnSpc>
              <a:spcBef>
                <a:spcPts val="1000"/>
              </a:spcBef>
              <a:spcAft>
                <a:spcPts val="0"/>
              </a:spcAft>
              <a:buClr>
                <a:schemeClr val="dk1"/>
              </a:buClr>
              <a:buSzPts val="2380"/>
              <a:buFont typeface="Arial"/>
              <a:buNone/>
            </a:pPr>
            <a:endParaRPr sz="2380">
              <a:solidFill>
                <a:schemeClr val="dk1"/>
              </a:solidFill>
              <a:latin typeface="Calibri"/>
              <a:ea typeface="Calibri"/>
              <a:cs typeface="Calibri"/>
              <a:sym typeface="Calibri"/>
            </a:endParaRPr>
          </a:p>
        </p:txBody>
      </p:sp>
      <p:pic>
        <p:nvPicPr>
          <p:cNvPr id="303" name="Google Shape;303;p37" descr="Blank Clock Faces for Exercises | Clock face printable, Blank ..."/>
          <p:cNvPicPr preferRelativeResize="0"/>
          <p:nvPr/>
        </p:nvPicPr>
        <p:blipFill rotWithShape="1">
          <a:blip r:embed="rId3">
            <a:alphaModFix/>
          </a:blip>
          <a:srcRect l="4733" t="13319" r="5775" b="16466"/>
          <a:stretch/>
        </p:blipFill>
        <p:spPr>
          <a:xfrm>
            <a:off x="1252600" y="867645"/>
            <a:ext cx="2438432" cy="2472537"/>
          </a:xfrm>
          <a:prstGeom prst="rect">
            <a:avLst/>
          </a:prstGeom>
          <a:noFill/>
          <a:ln>
            <a:noFill/>
          </a:ln>
        </p:spPr>
      </p:pic>
      <p:pic>
        <p:nvPicPr>
          <p:cNvPr id="304" name="Google Shape;304;p37" descr="Blank Clock Faces for Exercises | Clock face printable, Blank ..."/>
          <p:cNvPicPr preferRelativeResize="0"/>
          <p:nvPr/>
        </p:nvPicPr>
        <p:blipFill rotWithShape="1">
          <a:blip r:embed="rId3">
            <a:alphaModFix/>
          </a:blip>
          <a:srcRect l="4733" t="13319" r="5775" b="16466"/>
          <a:stretch/>
        </p:blipFill>
        <p:spPr>
          <a:xfrm>
            <a:off x="7832324" y="3915859"/>
            <a:ext cx="2438432" cy="2472537"/>
          </a:xfrm>
          <a:prstGeom prst="rect">
            <a:avLst/>
          </a:prstGeom>
          <a:noFill/>
          <a:ln>
            <a:noFill/>
          </a:ln>
        </p:spPr>
      </p:pic>
      <p:pic>
        <p:nvPicPr>
          <p:cNvPr id="305" name="Google Shape;305;p37" descr="Blank Clock Faces for Exercises | Clock face printable, Blank ..."/>
          <p:cNvPicPr preferRelativeResize="0"/>
          <p:nvPr/>
        </p:nvPicPr>
        <p:blipFill rotWithShape="1">
          <a:blip r:embed="rId3">
            <a:alphaModFix/>
          </a:blip>
          <a:srcRect l="4733" t="13319" r="5775" b="16466"/>
          <a:stretch/>
        </p:blipFill>
        <p:spPr>
          <a:xfrm>
            <a:off x="7832324" y="941371"/>
            <a:ext cx="2438432" cy="2472537"/>
          </a:xfrm>
          <a:prstGeom prst="rect">
            <a:avLst/>
          </a:prstGeom>
          <a:noFill/>
          <a:ln>
            <a:noFill/>
          </a:ln>
        </p:spPr>
      </p:pic>
      <p:pic>
        <p:nvPicPr>
          <p:cNvPr id="306" name="Google Shape;306;p37" descr="Blank Clock Faces for Exercises | Clock face printable, Blank ..."/>
          <p:cNvPicPr preferRelativeResize="0"/>
          <p:nvPr/>
        </p:nvPicPr>
        <p:blipFill rotWithShape="1">
          <a:blip r:embed="rId3">
            <a:alphaModFix/>
          </a:blip>
          <a:srcRect l="4733" t="13319" r="5775" b="16466"/>
          <a:stretch/>
        </p:blipFill>
        <p:spPr>
          <a:xfrm>
            <a:off x="1270843" y="3915859"/>
            <a:ext cx="2438432" cy="2472537"/>
          </a:xfrm>
          <a:prstGeom prst="rect">
            <a:avLst/>
          </a:prstGeom>
          <a:noFill/>
          <a:ln>
            <a:noFill/>
          </a:ln>
        </p:spPr>
      </p:pic>
      <p:sp>
        <p:nvSpPr>
          <p:cNvPr id="307" name="Google Shape;307;p37"/>
          <p:cNvSpPr txBox="1"/>
          <p:nvPr/>
        </p:nvSpPr>
        <p:spPr>
          <a:xfrm>
            <a:off x="3368977" y="852553"/>
            <a:ext cx="5257799" cy="574326"/>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1942"/>
              <a:buFont typeface="Arial"/>
              <a:buNone/>
            </a:pPr>
            <a:r>
              <a:rPr lang="en-US" sz="1942">
                <a:solidFill>
                  <a:schemeClr val="dk1"/>
                </a:solidFill>
                <a:latin typeface="Calibri"/>
                <a:ea typeface="Calibri"/>
                <a:cs typeface="Calibri"/>
                <a:sym typeface="Calibri"/>
              </a:rPr>
              <a:t>Draw the hour and minute hands to show the time.</a:t>
            </a:r>
            <a:endParaRPr/>
          </a:p>
          <a:p>
            <a:pPr marL="0" marR="0" lvl="0" indent="0" algn="l" rtl="0">
              <a:lnSpc>
                <a:spcPct val="90000"/>
              </a:lnSpc>
              <a:spcBef>
                <a:spcPts val="1000"/>
              </a:spcBef>
              <a:spcAft>
                <a:spcPts val="0"/>
              </a:spcAft>
              <a:buClr>
                <a:schemeClr val="dk1"/>
              </a:buClr>
              <a:buSzPts val="2590"/>
              <a:buFont typeface="Arial"/>
              <a:buNone/>
            </a:pPr>
            <a:endParaRPr sz="2590">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38"/>
          <p:cNvSpPr txBox="1">
            <a:spLocks noGrp="1"/>
          </p:cNvSpPr>
          <p:nvPr>
            <p:ph type="title"/>
          </p:nvPr>
        </p:nvSpPr>
        <p:spPr>
          <a:xfrm>
            <a:off x="575152" y="85724"/>
            <a:ext cx="10515600" cy="574327"/>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3600"/>
              <a:buFont typeface="Calibri"/>
              <a:buNone/>
            </a:pPr>
            <a:r>
              <a:rPr lang="en-US" sz="3600"/>
              <a:t>Numeracy: Hot/Spicy</a:t>
            </a:r>
            <a:endParaRPr/>
          </a:p>
        </p:txBody>
      </p:sp>
      <p:sp>
        <p:nvSpPr>
          <p:cNvPr id="313" name="Google Shape;313;p38"/>
          <p:cNvSpPr txBox="1">
            <a:spLocks noGrp="1"/>
          </p:cNvSpPr>
          <p:nvPr>
            <p:ph type="body" idx="1"/>
          </p:nvPr>
        </p:nvSpPr>
        <p:spPr>
          <a:xfrm>
            <a:off x="656048" y="3298908"/>
            <a:ext cx="4360101" cy="574327"/>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Clr>
                <a:schemeClr val="dk1"/>
              </a:buClr>
              <a:buSzPts val="2380"/>
              <a:buNone/>
            </a:pPr>
            <a:r>
              <a:rPr lang="en-US" sz="2380"/>
              <a:t>The park opens at quarter past 9.</a:t>
            </a:r>
            <a:endParaRPr/>
          </a:p>
        </p:txBody>
      </p:sp>
      <p:sp>
        <p:nvSpPr>
          <p:cNvPr id="314" name="Google Shape;314;p38"/>
          <p:cNvSpPr txBox="1"/>
          <p:nvPr/>
        </p:nvSpPr>
        <p:spPr>
          <a:xfrm>
            <a:off x="575152" y="6388396"/>
            <a:ext cx="5023982" cy="574327"/>
          </a:xfrm>
          <a:prstGeom prst="rect">
            <a:avLst/>
          </a:prstGeom>
          <a:noFill/>
          <a:ln>
            <a:noFill/>
          </a:ln>
        </p:spPr>
        <p:txBody>
          <a:bodyPr spcFirstLastPara="1" wrap="square" lIns="91425" tIns="45700" rIns="91425" bIns="45700" anchor="t" anchorCtr="0">
            <a:noAutofit/>
          </a:bodyPr>
          <a:lstStyle/>
          <a:p>
            <a:pPr marL="0" marR="0" lvl="0" indent="0" algn="l" rtl="0">
              <a:lnSpc>
                <a:spcPct val="70000"/>
              </a:lnSpc>
              <a:spcBef>
                <a:spcPts val="0"/>
              </a:spcBef>
              <a:spcAft>
                <a:spcPts val="0"/>
              </a:spcAft>
              <a:buClr>
                <a:schemeClr val="dk1"/>
              </a:buClr>
              <a:buSzPts val="2170"/>
              <a:buFont typeface="Arial"/>
              <a:buNone/>
            </a:pPr>
            <a:r>
              <a:rPr lang="en-US" sz="2170">
                <a:solidFill>
                  <a:schemeClr val="dk1"/>
                </a:solidFill>
                <a:latin typeface="Calibri"/>
                <a:ea typeface="Calibri"/>
                <a:cs typeface="Calibri"/>
                <a:sym typeface="Calibri"/>
              </a:rPr>
              <a:t>You visit Mickey’s house at quarter to 3.</a:t>
            </a:r>
            <a:endParaRPr/>
          </a:p>
          <a:p>
            <a:pPr marL="0" marR="0" lvl="0" indent="0" algn="l" rtl="0">
              <a:lnSpc>
                <a:spcPct val="70000"/>
              </a:lnSpc>
              <a:spcBef>
                <a:spcPts val="1000"/>
              </a:spcBef>
              <a:spcAft>
                <a:spcPts val="0"/>
              </a:spcAft>
              <a:buClr>
                <a:schemeClr val="dk1"/>
              </a:buClr>
              <a:buSzPts val="2170"/>
              <a:buFont typeface="Arial"/>
              <a:buNone/>
            </a:pPr>
            <a:endParaRPr sz="2170">
              <a:solidFill>
                <a:schemeClr val="dk1"/>
              </a:solidFill>
              <a:latin typeface="Calibri"/>
              <a:ea typeface="Calibri"/>
              <a:cs typeface="Calibri"/>
              <a:sym typeface="Calibri"/>
            </a:endParaRPr>
          </a:p>
        </p:txBody>
      </p:sp>
      <p:sp>
        <p:nvSpPr>
          <p:cNvPr id="315" name="Google Shape;315;p38"/>
          <p:cNvSpPr txBox="1"/>
          <p:nvPr/>
        </p:nvSpPr>
        <p:spPr>
          <a:xfrm>
            <a:off x="6341300" y="6388396"/>
            <a:ext cx="5157593" cy="574327"/>
          </a:xfrm>
          <a:prstGeom prst="rect">
            <a:avLst/>
          </a:prstGeom>
          <a:noFill/>
          <a:ln>
            <a:noFill/>
          </a:ln>
        </p:spPr>
        <p:txBody>
          <a:bodyPr spcFirstLastPara="1" wrap="square" lIns="91425" tIns="45700" rIns="91425" bIns="45700" anchor="t" anchorCtr="0">
            <a:noAutofit/>
          </a:bodyPr>
          <a:lstStyle/>
          <a:p>
            <a:pPr marL="0" marR="0" lvl="0" indent="0" algn="l" rtl="0">
              <a:lnSpc>
                <a:spcPct val="80000"/>
              </a:lnSpc>
              <a:spcBef>
                <a:spcPts val="0"/>
              </a:spcBef>
              <a:spcAft>
                <a:spcPts val="0"/>
              </a:spcAft>
              <a:buClr>
                <a:schemeClr val="dk1"/>
              </a:buClr>
              <a:buSzPts val="2380"/>
              <a:buFont typeface="Arial"/>
              <a:buNone/>
            </a:pPr>
            <a:r>
              <a:rPr lang="en-US" sz="2380">
                <a:solidFill>
                  <a:schemeClr val="dk1"/>
                </a:solidFill>
                <a:latin typeface="Calibri"/>
                <a:ea typeface="Calibri"/>
                <a:cs typeface="Calibri"/>
                <a:sym typeface="Calibri"/>
              </a:rPr>
              <a:t>Challenge: The park closes at 25 past 8.</a:t>
            </a:r>
            <a:endParaRPr/>
          </a:p>
        </p:txBody>
      </p:sp>
      <p:sp>
        <p:nvSpPr>
          <p:cNvPr id="316" name="Google Shape;316;p38"/>
          <p:cNvSpPr txBox="1"/>
          <p:nvPr/>
        </p:nvSpPr>
        <p:spPr>
          <a:xfrm>
            <a:off x="6422640" y="3429000"/>
            <a:ext cx="5257800" cy="574326"/>
          </a:xfrm>
          <a:prstGeom prst="rect">
            <a:avLst/>
          </a:prstGeom>
          <a:noFill/>
          <a:ln>
            <a:noFill/>
          </a:ln>
        </p:spPr>
        <p:txBody>
          <a:bodyPr spcFirstLastPara="1" wrap="square" lIns="91425" tIns="45700" rIns="91425" bIns="45700" anchor="t" anchorCtr="0">
            <a:noAutofit/>
          </a:bodyPr>
          <a:lstStyle/>
          <a:p>
            <a:pPr marL="0" marR="0" lvl="0" indent="0" algn="l" rtl="0">
              <a:lnSpc>
                <a:spcPct val="80000"/>
              </a:lnSpc>
              <a:spcBef>
                <a:spcPts val="0"/>
              </a:spcBef>
              <a:spcAft>
                <a:spcPts val="0"/>
              </a:spcAft>
              <a:buClr>
                <a:schemeClr val="dk1"/>
              </a:buClr>
              <a:buSzPts val="2380"/>
              <a:buFont typeface="Arial"/>
              <a:buNone/>
            </a:pPr>
            <a:r>
              <a:rPr lang="en-US" sz="2380">
                <a:solidFill>
                  <a:schemeClr val="dk1"/>
                </a:solidFill>
                <a:latin typeface="Calibri"/>
                <a:ea typeface="Calibri"/>
                <a:cs typeface="Calibri"/>
                <a:sym typeface="Calibri"/>
              </a:rPr>
              <a:t>You go on the log flumes at half past 11.</a:t>
            </a:r>
            <a:endParaRPr/>
          </a:p>
          <a:p>
            <a:pPr marL="0" marR="0" lvl="0" indent="0" algn="l" rtl="0">
              <a:lnSpc>
                <a:spcPct val="80000"/>
              </a:lnSpc>
              <a:spcBef>
                <a:spcPts val="1000"/>
              </a:spcBef>
              <a:spcAft>
                <a:spcPts val="0"/>
              </a:spcAft>
              <a:buClr>
                <a:schemeClr val="dk1"/>
              </a:buClr>
              <a:buSzPts val="2380"/>
              <a:buFont typeface="Arial"/>
              <a:buNone/>
            </a:pPr>
            <a:endParaRPr sz="2380">
              <a:solidFill>
                <a:schemeClr val="dk1"/>
              </a:solidFill>
              <a:latin typeface="Calibri"/>
              <a:ea typeface="Calibri"/>
              <a:cs typeface="Calibri"/>
              <a:sym typeface="Calibri"/>
            </a:endParaRPr>
          </a:p>
        </p:txBody>
      </p:sp>
      <p:pic>
        <p:nvPicPr>
          <p:cNvPr id="317" name="Google Shape;317;p38" descr="Blank Clock Faces for Exercises | Clock face printable, Blank ..."/>
          <p:cNvPicPr preferRelativeResize="0"/>
          <p:nvPr/>
        </p:nvPicPr>
        <p:blipFill rotWithShape="1">
          <a:blip r:embed="rId3">
            <a:alphaModFix/>
          </a:blip>
          <a:srcRect l="4733" t="13319" r="5775" b="16466"/>
          <a:stretch/>
        </p:blipFill>
        <p:spPr>
          <a:xfrm>
            <a:off x="1252600" y="867645"/>
            <a:ext cx="2438432" cy="2472537"/>
          </a:xfrm>
          <a:prstGeom prst="rect">
            <a:avLst/>
          </a:prstGeom>
          <a:noFill/>
          <a:ln>
            <a:noFill/>
          </a:ln>
        </p:spPr>
      </p:pic>
      <p:pic>
        <p:nvPicPr>
          <p:cNvPr id="318" name="Google Shape;318;p38" descr="Blank Clock Faces for Exercises | Clock face printable, Blank ..."/>
          <p:cNvPicPr preferRelativeResize="0"/>
          <p:nvPr/>
        </p:nvPicPr>
        <p:blipFill rotWithShape="1">
          <a:blip r:embed="rId3">
            <a:alphaModFix/>
          </a:blip>
          <a:srcRect l="4733" t="13319" r="5775" b="16466"/>
          <a:stretch/>
        </p:blipFill>
        <p:spPr>
          <a:xfrm>
            <a:off x="7832324" y="3915859"/>
            <a:ext cx="2438432" cy="2472537"/>
          </a:xfrm>
          <a:prstGeom prst="rect">
            <a:avLst/>
          </a:prstGeom>
          <a:noFill/>
          <a:ln>
            <a:noFill/>
          </a:ln>
        </p:spPr>
      </p:pic>
      <p:pic>
        <p:nvPicPr>
          <p:cNvPr id="319" name="Google Shape;319;p38" descr="Blank Clock Faces for Exercises | Clock face printable, Blank ..."/>
          <p:cNvPicPr preferRelativeResize="0"/>
          <p:nvPr/>
        </p:nvPicPr>
        <p:blipFill rotWithShape="1">
          <a:blip r:embed="rId3">
            <a:alphaModFix/>
          </a:blip>
          <a:srcRect l="4733" t="13319" r="5775" b="16466"/>
          <a:stretch/>
        </p:blipFill>
        <p:spPr>
          <a:xfrm>
            <a:off x="7832324" y="941371"/>
            <a:ext cx="2438432" cy="2472537"/>
          </a:xfrm>
          <a:prstGeom prst="rect">
            <a:avLst/>
          </a:prstGeom>
          <a:noFill/>
          <a:ln>
            <a:noFill/>
          </a:ln>
        </p:spPr>
      </p:pic>
      <p:pic>
        <p:nvPicPr>
          <p:cNvPr id="320" name="Google Shape;320;p38" descr="Blank Clock Faces for Exercises | Clock face printable, Blank ..."/>
          <p:cNvPicPr preferRelativeResize="0"/>
          <p:nvPr/>
        </p:nvPicPr>
        <p:blipFill rotWithShape="1">
          <a:blip r:embed="rId3">
            <a:alphaModFix/>
          </a:blip>
          <a:srcRect l="4733" t="13319" r="5775" b="16466"/>
          <a:stretch/>
        </p:blipFill>
        <p:spPr>
          <a:xfrm>
            <a:off x="1270843" y="3915859"/>
            <a:ext cx="2438432" cy="2472537"/>
          </a:xfrm>
          <a:prstGeom prst="rect">
            <a:avLst/>
          </a:prstGeom>
          <a:noFill/>
          <a:ln>
            <a:noFill/>
          </a:ln>
        </p:spPr>
      </p:pic>
      <p:sp>
        <p:nvSpPr>
          <p:cNvPr id="321" name="Google Shape;321;p38"/>
          <p:cNvSpPr txBox="1"/>
          <p:nvPr/>
        </p:nvSpPr>
        <p:spPr>
          <a:xfrm>
            <a:off x="3368977" y="852553"/>
            <a:ext cx="5257799" cy="574326"/>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1942"/>
              <a:buFont typeface="Arial"/>
              <a:buNone/>
            </a:pPr>
            <a:r>
              <a:rPr lang="en-US" sz="1942">
                <a:solidFill>
                  <a:schemeClr val="dk1"/>
                </a:solidFill>
                <a:latin typeface="Calibri"/>
                <a:ea typeface="Calibri"/>
                <a:cs typeface="Calibri"/>
                <a:sym typeface="Calibri"/>
              </a:rPr>
              <a:t>Draw the hour and minute hands to show the time.</a:t>
            </a:r>
            <a:endParaRPr/>
          </a:p>
          <a:p>
            <a:pPr marL="0" marR="0" lvl="0" indent="0" algn="l" rtl="0">
              <a:lnSpc>
                <a:spcPct val="90000"/>
              </a:lnSpc>
              <a:spcBef>
                <a:spcPts val="1000"/>
              </a:spcBef>
              <a:spcAft>
                <a:spcPts val="0"/>
              </a:spcAft>
              <a:buClr>
                <a:schemeClr val="dk1"/>
              </a:buClr>
              <a:buSzPts val="2590"/>
              <a:buFont typeface="Arial"/>
              <a:buNone/>
            </a:pPr>
            <a:endParaRPr sz="2590">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3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a:t>IDL</a:t>
            </a:r>
            <a:endParaRPr/>
          </a:p>
        </p:txBody>
      </p:sp>
      <p:sp>
        <p:nvSpPr>
          <p:cNvPr id="327" name="Google Shape;327;p39"/>
          <p:cNvSpPr txBox="1">
            <a:spLocks noGrp="1"/>
          </p:cNvSpPr>
          <p:nvPr>
            <p:ph type="body" idx="1"/>
          </p:nvPr>
        </p:nvSpPr>
        <p:spPr>
          <a:xfrm>
            <a:off x="0" y="1825625"/>
            <a:ext cx="8469086" cy="435133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r>
              <a:rPr lang="en-US"/>
              <a:t>STEM </a:t>
            </a:r>
            <a:endParaRPr/>
          </a:p>
          <a:p>
            <a:pPr marL="0" lvl="0" indent="0" algn="l" rtl="0">
              <a:lnSpc>
                <a:spcPct val="90000"/>
              </a:lnSpc>
              <a:spcBef>
                <a:spcPts val="1000"/>
              </a:spcBef>
              <a:spcAft>
                <a:spcPts val="0"/>
              </a:spcAft>
              <a:buClr>
                <a:schemeClr val="dk1"/>
              </a:buClr>
              <a:buSzPts val="2800"/>
              <a:buNone/>
            </a:pPr>
            <a:r>
              <a:rPr lang="en-US"/>
              <a:t>Look at the picture of Cinderella’s castle. Can you create your own castle using materials of your choice? You could use sticks, blocks, or anything else that you wish. Be as creative as you can!</a:t>
            </a:r>
            <a:endParaRPr/>
          </a:p>
          <a:p>
            <a:pPr marL="0" lvl="0" indent="0" algn="l" rtl="0">
              <a:lnSpc>
                <a:spcPct val="90000"/>
              </a:lnSpc>
              <a:spcBef>
                <a:spcPts val="1000"/>
              </a:spcBef>
              <a:spcAft>
                <a:spcPts val="0"/>
              </a:spcAft>
              <a:buClr>
                <a:schemeClr val="dk1"/>
              </a:buClr>
              <a:buSzPts val="2800"/>
              <a:buNone/>
            </a:pPr>
            <a:endParaRPr/>
          </a:p>
          <a:p>
            <a:pPr marL="0" lvl="0" indent="0" algn="l" rtl="0">
              <a:lnSpc>
                <a:spcPct val="90000"/>
              </a:lnSpc>
              <a:spcBef>
                <a:spcPts val="1000"/>
              </a:spcBef>
              <a:spcAft>
                <a:spcPts val="0"/>
              </a:spcAft>
              <a:buClr>
                <a:schemeClr val="dk1"/>
              </a:buClr>
              <a:buSzPts val="2000"/>
              <a:buNone/>
            </a:pPr>
            <a:r>
              <a:rPr lang="en-US" sz="2000"/>
              <a:t>Learning Intention: I am learning to build a design.</a:t>
            </a:r>
            <a:endParaRPr/>
          </a:p>
          <a:p>
            <a:pPr marL="0" lvl="0" indent="0" algn="l" rtl="0">
              <a:lnSpc>
                <a:spcPct val="90000"/>
              </a:lnSpc>
              <a:spcBef>
                <a:spcPts val="1000"/>
              </a:spcBef>
              <a:spcAft>
                <a:spcPts val="0"/>
              </a:spcAft>
              <a:buClr>
                <a:schemeClr val="dk1"/>
              </a:buClr>
              <a:buSzPts val="2000"/>
              <a:buNone/>
            </a:pPr>
            <a:r>
              <a:rPr lang="en-US" sz="2000"/>
              <a:t>SC:  I can select materials that will work for my design. I can create an interesting design. My design is stable and stays up.</a:t>
            </a:r>
            <a:endParaRPr sz="2000"/>
          </a:p>
        </p:txBody>
      </p:sp>
      <p:pic>
        <p:nvPicPr>
          <p:cNvPr id="328" name="Google Shape;328;p39" descr="Cinderella Castle - Wikipedia"/>
          <p:cNvPicPr preferRelativeResize="0"/>
          <p:nvPr/>
        </p:nvPicPr>
        <p:blipFill rotWithShape="1">
          <a:blip r:embed="rId3">
            <a:alphaModFix/>
          </a:blip>
          <a:srcRect/>
          <a:stretch/>
        </p:blipFill>
        <p:spPr>
          <a:xfrm>
            <a:off x="8663439" y="175365"/>
            <a:ext cx="3228056" cy="4584526"/>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2"/>
        <p:cNvGrpSpPr/>
        <p:nvPr/>
      </p:nvGrpSpPr>
      <p:grpSpPr>
        <a:xfrm>
          <a:off x="0" y="0"/>
          <a:ext cx="0" cy="0"/>
          <a:chOff x="0" y="0"/>
          <a:chExt cx="0" cy="0"/>
        </a:xfrm>
      </p:grpSpPr>
      <p:sp>
        <p:nvSpPr>
          <p:cNvPr id="333" name="Google Shape;333;p40"/>
          <p:cNvSpPr/>
          <p:nvPr/>
        </p:nvSpPr>
        <p:spPr>
          <a:xfrm>
            <a:off x="475488" y="0"/>
            <a:ext cx="10910292" cy="6858000"/>
          </a:xfrm>
          <a:prstGeom prst="rect">
            <a:avLst/>
          </a:prstGeom>
          <a:gradFill>
            <a:gsLst>
              <a:gs pos="0">
                <a:srgbClr val="3865B4"/>
              </a:gs>
              <a:gs pos="25000">
                <a:srgbClr val="3865B4"/>
              </a:gs>
              <a:gs pos="94000">
                <a:srgbClr val="3A3838"/>
              </a:gs>
              <a:gs pos="100000">
                <a:srgbClr val="3A3838"/>
              </a:gs>
            </a:gsLst>
            <a:lin ang="4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334" name="Google Shape;334;p40"/>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335" name="Google Shape;335;p40"/>
          <p:cNvSpPr txBox="1">
            <a:spLocks noGrp="1"/>
          </p:cNvSpPr>
          <p:nvPr>
            <p:ph type="title"/>
          </p:nvPr>
        </p:nvSpPr>
        <p:spPr>
          <a:xfrm>
            <a:off x="3045368" y="2043663"/>
            <a:ext cx="6105194" cy="2031055"/>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FFFFFF"/>
              </a:buClr>
              <a:buSzPts val="6000"/>
              <a:buFont typeface="Calibri"/>
              <a:buNone/>
            </a:pPr>
            <a:r>
              <a:rPr lang="en-US" sz="6000">
                <a:solidFill>
                  <a:srgbClr val="FFFFFF"/>
                </a:solidFill>
                <a:latin typeface="Calibri"/>
                <a:ea typeface="Calibri"/>
                <a:cs typeface="Calibri"/>
                <a:sym typeface="Calibri"/>
              </a:rPr>
              <a:t>Friday</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4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a:t>IDL</a:t>
            </a:r>
            <a:endParaRPr/>
          </a:p>
        </p:txBody>
      </p:sp>
      <p:sp>
        <p:nvSpPr>
          <p:cNvPr id="341" name="Google Shape;341;p41"/>
          <p:cNvSpPr txBox="1">
            <a:spLocks noGrp="1"/>
          </p:cNvSpPr>
          <p:nvPr>
            <p:ph type="body" idx="1"/>
          </p:nvPr>
        </p:nvSpPr>
        <p:spPr>
          <a:xfrm>
            <a:off x="0" y="1436915"/>
            <a:ext cx="6713952" cy="5055960"/>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Clr>
                <a:schemeClr val="dk1"/>
              </a:buClr>
              <a:buSzPts val="2040"/>
              <a:buNone/>
            </a:pPr>
            <a:r>
              <a:rPr lang="en-US" sz="2040"/>
              <a:t>Look at this picture from the movie ‘Moana’. </a:t>
            </a:r>
            <a:endParaRPr/>
          </a:p>
          <a:p>
            <a:pPr marL="0" lvl="0" indent="0" algn="l" rtl="0">
              <a:lnSpc>
                <a:spcPct val="80000"/>
              </a:lnSpc>
              <a:spcBef>
                <a:spcPts val="1000"/>
              </a:spcBef>
              <a:spcAft>
                <a:spcPts val="0"/>
              </a:spcAft>
              <a:buClr>
                <a:schemeClr val="dk1"/>
              </a:buClr>
              <a:buSzPts val="2040"/>
              <a:buNone/>
            </a:pPr>
            <a:r>
              <a:rPr lang="en-US" sz="2040"/>
              <a:t>Only 1 in 1000 turtles live to be adults, they need our help! </a:t>
            </a:r>
            <a:endParaRPr/>
          </a:p>
          <a:p>
            <a:pPr marL="0" lvl="0" indent="0" algn="l" rtl="0">
              <a:lnSpc>
                <a:spcPct val="80000"/>
              </a:lnSpc>
              <a:spcBef>
                <a:spcPts val="1000"/>
              </a:spcBef>
              <a:spcAft>
                <a:spcPts val="0"/>
              </a:spcAft>
              <a:buClr>
                <a:schemeClr val="dk1"/>
              </a:buClr>
              <a:buSzPts val="2040"/>
              <a:buNone/>
            </a:pPr>
            <a:r>
              <a:rPr lang="en-US" sz="2040"/>
              <a:t>Can you help the baby turtle to get to the sea by pointing out all of the obstacles. </a:t>
            </a:r>
            <a:endParaRPr/>
          </a:p>
          <a:p>
            <a:pPr marL="0" lvl="0" indent="0" algn="l" rtl="0">
              <a:lnSpc>
                <a:spcPct val="80000"/>
              </a:lnSpc>
              <a:spcBef>
                <a:spcPts val="1000"/>
              </a:spcBef>
              <a:spcAft>
                <a:spcPts val="0"/>
              </a:spcAft>
              <a:buClr>
                <a:schemeClr val="dk1"/>
              </a:buClr>
              <a:buSzPts val="2040"/>
              <a:buNone/>
            </a:pPr>
            <a:r>
              <a:rPr lang="en-US" sz="2040"/>
              <a:t>What do humans need to do when they are on the beach to keep turtles safe?</a:t>
            </a:r>
            <a:endParaRPr/>
          </a:p>
          <a:p>
            <a:pPr marL="0" lvl="0" indent="0" algn="l" rtl="0">
              <a:lnSpc>
                <a:spcPct val="80000"/>
              </a:lnSpc>
              <a:spcBef>
                <a:spcPts val="1000"/>
              </a:spcBef>
              <a:spcAft>
                <a:spcPts val="0"/>
              </a:spcAft>
              <a:buClr>
                <a:schemeClr val="dk1"/>
              </a:buClr>
              <a:buSzPts val="2040"/>
              <a:buNone/>
            </a:pPr>
            <a:endParaRPr sz="2040"/>
          </a:p>
          <a:p>
            <a:pPr marL="0" lvl="0" indent="0" algn="l" rtl="0">
              <a:lnSpc>
                <a:spcPct val="80000"/>
              </a:lnSpc>
              <a:spcBef>
                <a:spcPts val="1000"/>
              </a:spcBef>
              <a:spcAft>
                <a:spcPts val="0"/>
              </a:spcAft>
              <a:buClr>
                <a:schemeClr val="dk1"/>
              </a:buClr>
              <a:buSzPts val="2040"/>
              <a:buNone/>
            </a:pPr>
            <a:r>
              <a:rPr lang="en-US" sz="2040"/>
              <a:t>First Level: Can you make a leaflet or poster to tell beach-goers how they can protect the environment?</a:t>
            </a:r>
            <a:endParaRPr/>
          </a:p>
          <a:p>
            <a:pPr marL="0" lvl="0" indent="0" algn="l" rtl="0">
              <a:lnSpc>
                <a:spcPct val="80000"/>
              </a:lnSpc>
              <a:spcBef>
                <a:spcPts val="1000"/>
              </a:spcBef>
              <a:spcAft>
                <a:spcPts val="0"/>
              </a:spcAft>
              <a:buClr>
                <a:schemeClr val="dk1"/>
              </a:buClr>
              <a:buSzPts val="2040"/>
              <a:buNone/>
            </a:pPr>
            <a:endParaRPr sz="2040"/>
          </a:p>
          <a:p>
            <a:pPr marL="0" lvl="0" indent="0" algn="l" rtl="0">
              <a:lnSpc>
                <a:spcPct val="80000"/>
              </a:lnSpc>
              <a:spcBef>
                <a:spcPts val="1000"/>
              </a:spcBef>
              <a:spcAft>
                <a:spcPts val="0"/>
              </a:spcAft>
              <a:buClr>
                <a:schemeClr val="dk1"/>
              </a:buClr>
              <a:buSzPts val="1700"/>
              <a:buNone/>
            </a:pPr>
            <a:r>
              <a:rPr lang="en-US" sz="1700"/>
              <a:t>Learning Intention: I am learning to care for the planet and its animals.</a:t>
            </a:r>
            <a:endParaRPr/>
          </a:p>
          <a:p>
            <a:pPr marL="0" lvl="0" indent="0" algn="l" rtl="0">
              <a:lnSpc>
                <a:spcPct val="80000"/>
              </a:lnSpc>
              <a:spcBef>
                <a:spcPts val="1000"/>
              </a:spcBef>
              <a:spcAft>
                <a:spcPts val="0"/>
              </a:spcAft>
              <a:buClr>
                <a:schemeClr val="dk1"/>
              </a:buClr>
              <a:buSzPts val="1700"/>
              <a:buNone/>
            </a:pPr>
            <a:r>
              <a:rPr lang="en-US" sz="1700"/>
              <a:t>Success Criteria: </a:t>
            </a:r>
            <a:endParaRPr sz="1700"/>
          </a:p>
          <a:p>
            <a:pPr marL="228600" lvl="0" indent="-228600" algn="l" rtl="0">
              <a:lnSpc>
                <a:spcPct val="80000"/>
              </a:lnSpc>
              <a:spcBef>
                <a:spcPts val="1000"/>
              </a:spcBef>
              <a:spcAft>
                <a:spcPts val="0"/>
              </a:spcAft>
              <a:buClr>
                <a:schemeClr val="dk1"/>
              </a:buClr>
              <a:buSzPts val="1700"/>
              <a:buChar char="•"/>
            </a:pPr>
            <a:r>
              <a:rPr lang="en-US" sz="1700"/>
              <a:t>I can identify risks to the turtles.</a:t>
            </a:r>
            <a:endParaRPr sz="1700"/>
          </a:p>
          <a:p>
            <a:pPr marL="228600" lvl="0" indent="-228600" algn="l" rtl="0">
              <a:lnSpc>
                <a:spcPct val="80000"/>
              </a:lnSpc>
              <a:spcBef>
                <a:spcPts val="1000"/>
              </a:spcBef>
              <a:spcAft>
                <a:spcPts val="0"/>
              </a:spcAft>
              <a:buClr>
                <a:schemeClr val="dk1"/>
              </a:buClr>
              <a:buSzPts val="1700"/>
              <a:buChar char="•"/>
            </a:pPr>
            <a:r>
              <a:rPr lang="en-US" sz="1700"/>
              <a:t>I can explain what we can do to look after the turtles/planet.</a:t>
            </a:r>
            <a:endParaRPr sz="1700"/>
          </a:p>
          <a:p>
            <a:pPr marL="228600" lvl="0" indent="-228600" algn="l" rtl="0">
              <a:lnSpc>
                <a:spcPct val="80000"/>
              </a:lnSpc>
              <a:spcBef>
                <a:spcPts val="1000"/>
              </a:spcBef>
              <a:spcAft>
                <a:spcPts val="0"/>
              </a:spcAft>
              <a:buClr>
                <a:schemeClr val="dk1"/>
              </a:buClr>
              <a:buSzPts val="1700"/>
              <a:buChar char="•"/>
            </a:pPr>
            <a:r>
              <a:rPr lang="en-US" sz="1700"/>
              <a:t>I can present my ideas clearly through a recording or poster/leaflet.</a:t>
            </a:r>
            <a:endParaRPr sz="1445"/>
          </a:p>
        </p:txBody>
      </p:sp>
      <p:pic>
        <p:nvPicPr>
          <p:cNvPr id="342" name="Google Shape;342;p41"/>
          <p:cNvPicPr preferRelativeResize="0"/>
          <p:nvPr/>
        </p:nvPicPr>
        <p:blipFill rotWithShape="1">
          <a:blip r:embed="rId3">
            <a:alphaModFix/>
          </a:blip>
          <a:srcRect l="30692" t="13315" r="31808" b="-23"/>
          <a:stretch/>
        </p:blipFill>
        <p:spPr>
          <a:xfrm>
            <a:off x="6713952" y="90814"/>
            <a:ext cx="5135670" cy="667637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a:t>Reading</a:t>
            </a:r>
            <a:endParaRPr/>
          </a:p>
        </p:txBody>
      </p:sp>
      <p:sp>
        <p:nvSpPr>
          <p:cNvPr id="348" name="Google Shape;348;p42"/>
          <p:cNvSpPr txBox="1">
            <a:spLocks noGrp="1"/>
          </p:cNvSpPr>
          <p:nvPr>
            <p:ph type="body" idx="1"/>
          </p:nvPr>
        </p:nvSpPr>
        <p:spPr>
          <a:xfrm>
            <a:off x="174171" y="1825625"/>
            <a:ext cx="12017828" cy="4667250"/>
          </a:xfrm>
          <a:prstGeom prst="rect">
            <a:avLst/>
          </a:prstGeom>
          <a:noFill/>
          <a:ln>
            <a:noFill/>
          </a:ln>
        </p:spPr>
        <p:txBody>
          <a:bodyPr spcFirstLastPara="1" wrap="square" lIns="91425" tIns="45700" rIns="91425" bIns="45700" anchor="t" anchorCtr="0">
            <a:noAutofit/>
          </a:bodyPr>
          <a:lstStyle/>
          <a:p>
            <a:pPr marL="0" lvl="0" indent="0" algn="l" rtl="0">
              <a:lnSpc>
                <a:spcPct val="70000"/>
              </a:lnSpc>
              <a:spcBef>
                <a:spcPts val="0"/>
              </a:spcBef>
              <a:spcAft>
                <a:spcPts val="0"/>
              </a:spcAft>
              <a:buClr>
                <a:schemeClr val="dk1"/>
              </a:buClr>
              <a:buSzPts val="2590"/>
              <a:buNone/>
            </a:pPr>
            <a:r>
              <a:rPr lang="en-US" sz="2590"/>
              <a:t>Watch the clip from ‘Moana’ and answer the questions:</a:t>
            </a:r>
            <a:r>
              <a:rPr lang="en-US" sz="2590" u="sng">
                <a:solidFill>
                  <a:schemeClr val="hlink"/>
                </a:solidFill>
                <a:hlinkClick r:id="rId3"/>
              </a:rPr>
              <a:t>https://www.youtube.com/watch?v=KGqBfyQFG_g</a:t>
            </a:r>
            <a:endParaRPr sz="2590"/>
          </a:p>
          <a:p>
            <a:pPr marL="0" lvl="0" indent="0" algn="l" rtl="0">
              <a:lnSpc>
                <a:spcPct val="70000"/>
              </a:lnSpc>
              <a:spcBef>
                <a:spcPts val="1000"/>
              </a:spcBef>
              <a:spcAft>
                <a:spcPts val="0"/>
              </a:spcAft>
              <a:buClr>
                <a:schemeClr val="dk1"/>
              </a:buClr>
              <a:buSzPts val="2590"/>
              <a:buNone/>
            </a:pPr>
            <a:r>
              <a:rPr lang="en-US" sz="2590"/>
              <a:t>What did Moana find on the beach?</a:t>
            </a:r>
            <a:endParaRPr/>
          </a:p>
          <a:p>
            <a:pPr marL="0" lvl="0" indent="0" algn="l" rtl="0">
              <a:lnSpc>
                <a:spcPct val="70000"/>
              </a:lnSpc>
              <a:spcBef>
                <a:spcPts val="1000"/>
              </a:spcBef>
              <a:spcAft>
                <a:spcPts val="0"/>
              </a:spcAft>
              <a:buClr>
                <a:schemeClr val="dk1"/>
              </a:buClr>
              <a:buSzPts val="2590"/>
              <a:buNone/>
            </a:pPr>
            <a:r>
              <a:rPr lang="en-US" sz="2590"/>
              <a:t>Where did the turtle go?</a:t>
            </a:r>
            <a:endParaRPr/>
          </a:p>
          <a:p>
            <a:pPr marL="0" lvl="0" indent="0" algn="l" rtl="0">
              <a:lnSpc>
                <a:spcPct val="70000"/>
              </a:lnSpc>
              <a:spcBef>
                <a:spcPts val="1000"/>
              </a:spcBef>
              <a:spcAft>
                <a:spcPts val="0"/>
              </a:spcAft>
              <a:buClr>
                <a:schemeClr val="dk1"/>
              </a:buClr>
              <a:buSzPts val="2590"/>
              <a:buNone/>
            </a:pPr>
            <a:r>
              <a:rPr lang="en-US" sz="2590"/>
              <a:t>Why did Moana want to go back to the beach?</a:t>
            </a:r>
            <a:endParaRPr/>
          </a:p>
          <a:p>
            <a:pPr marL="0" lvl="0" indent="0" algn="l" rtl="0">
              <a:lnSpc>
                <a:spcPct val="70000"/>
              </a:lnSpc>
              <a:spcBef>
                <a:spcPts val="1000"/>
              </a:spcBef>
              <a:spcAft>
                <a:spcPts val="0"/>
              </a:spcAft>
              <a:buClr>
                <a:schemeClr val="dk1"/>
              </a:buClr>
              <a:buSzPts val="2590"/>
              <a:buNone/>
            </a:pPr>
            <a:r>
              <a:rPr lang="en-US" sz="2590"/>
              <a:t>Make sure you write your answers in sentences. You could think of a question to ask somebody else, to check that they were watching carefully!</a:t>
            </a:r>
            <a:endParaRPr/>
          </a:p>
          <a:p>
            <a:pPr marL="0" lvl="0" indent="0" algn="l" rtl="0">
              <a:lnSpc>
                <a:spcPct val="70000"/>
              </a:lnSpc>
              <a:spcBef>
                <a:spcPts val="1000"/>
              </a:spcBef>
              <a:spcAft>
                <a:spcPts val="0"/>
              </a:spcAft>
              <a:buClr>
                <a:schemeClr val="dk1"/>
              </a:buClr>
              <a:buSzPts val="2590"/>
              <a:buNone/>
            </a:pPr>
            <a:endParaRPr sz="2590"/>
          </a:p>
          <a:p>
            <a:pPr marL="0" lvl="0" indent="0" algn="l" rtl="0">
              <a:lnSpc>
                <a:spcPct val="70000"/>
              </a:lnSpc>
              <a:spcBef>
                <a:spcPts val="1000"/>
              </a:spcBef>
              <a:spcAft>
                <a:spcPts val="0"/>
              </a:spcAft>
              <a:buClr>
                <a:schemeClr val="dk1"/>
              </a:buClr>
              <a:buSzPts val="1942"/>
              <a:buNone/>
            </a:pPr>
            <a:r>
              <a:rPr lang="en-US" sz="1942"/>
              <a:t>Learning Intention: I am learning to answer questions about what I have seen/heard.</a:t>
            </a:r>
            <a:endParaRPr/>
          </a:p>
          <a:p>
            <a:pPr marL="0" lvl="0" indent="0" algn="l" rtl="0">
              <a:lnSpc>
                <a:spcPct val="70000"/>
              </a:lnSpc>
              <a:spcBef>
                <a:spcPts val="1000"/>
              </a:spcBef>
              <a:spcAft>
                <a:spcPts val="0"/>
              </a:spcAft>
              <a:buClr>
                <a:schemeClr val="dk1"/>
              </a:buClr>
              <a:buSzPts val="1942"/>
              <a:buNone/>
            </a:pPr>
            <a:r>
              <a:rPr lang="en-US" sz="1942"/>
              <a:t>Success Criteria:</a:t>
            </a:r>
            <a:endParaRPr sz="1942"/>
          </a:p>
          <a:p>
            <a:pPr marL="228600" lvl="0" indent="-228600" algn="l" rtl="0">
              <a:lnSpc>
                <a:spcPct val="70000"/>
              </a:lnSpc>
              <a:spcBef>
                <a:spcPts val="1000"/>
              </a:spcBef>
              <a:spcAft>
                <a:spcPts val="0"/>
              </a:spcAft>
              <a:buClr>
                <a:schemeClr val="dk1"/>
              </a:buClr>
              <a:buSzPts val="1942"/>
              <a:buChar char="•"/>
            </a:pPr>
            <a:r>
              <a:rPr lang="en-US" sz="1942"/>
              <a:t>I can watch and think carefully about what is happening in the clip.</a:t>
            </a:r>
            <a:endParaRPr sz="1942"/>
          </a:p>
          <a:p>
            <a:pPr marL="228600" lvl="0" indent="-228600" algn="l" rtl="0">
              <a:lnSpc>
                <a:spcPct val="70000"/>
              </a:lnSpc>
              <a:spcBef>
                <a:spcPts val="1000"/>
              </a:spcBef>
              <a:spcAft>
                <a:spcPts val="0"/>
              </a:spcAft>
              <a:buClr>
                <a:schemeClr val="dk1"/>
              </a:buClr>
              <a:buSzPts val="1942"/>
              <a:buChar char="•"/>
            </a:pPr>
            <a:r>
              <a:rPr lang="en-US" sz="1942"/>
              <a:t>I can answer questions about what I have seen. </a:t>
            </a:r>
            <a:endParaRPr/>
          </a:p>
          <a:p>
            <a:pPr marL="228600" lvl="0" indent="-228600" algn="l" rtl="0">
              <a:lnSpc>
                <a:spcPct val="70000"/>
              </a:lnSpc>
              <a:spcBef>
                <a:spcPts val="1000"/>
              </a:spcBef>
              <a:spcAft>
                <a:spcPts val="0"/>
              </a:spcAft>
              <a:buClr>
                <a:schemeClr val="dk1"/>
              </a:buClr>
              <a:buSzPts val="1942"/>
              <a:buChar char="•"/>
            </a:pPr>
            <a:r>
              <a:rPr lang="en-US" sz="1942"/>
              <a:t> I can create my own questions.</a:t>
            </a:r>
            <a:endParaRPr sz="1942"/>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4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a:t>Numeracy</a:t>
            </a:r>
            <a:endParaRPr/>
          </a:p>
        </p:txBody>
      </p:sp>
      <p:sp>
        <p:nvSpPr>
          <p:cNvPr id="354" name="Google Shape;354;p43"/>
          <p:cNvSpPr txBox="1">
            <a:spLocks noGrp="1"/>
          </p:cNvSpPr>
          <p:nvPr>
            <p:ph type="body" idx="1"/>
          </p:nvPr>
        </p:nvSpPr>
        <p:spPr>
          <a:xfrm>
            <a:off x="174171" y="1825625"/>
            <a:ext cx="11800115" cy="4667250"/>
          </a:xfrm>
          <a:prstGeom prst="rect">
            <a:avLst/>
          </a:prstGeom>
          <a:noFill/>
          <a:ln>
            <a:noFill/>
          </a:ln>
        </p:spPr>
        <p:txBody>
          <a:bodyPr spcFirstLastPara="1" wrap="square" lIns="91425" tIns="45700" rIns="91425" bIns="45700" anchor="t" anchorCtr="0">
            <a:noAutofit/>
          </a:bodyPr>
          <a:lstStyle/>
          <a:p>
            <a:pPr marL="0" lvl="0" indent="0" algn="l" rtl="0">
              <a:lnSpc>
                <a:spcPct val="70000"/>
              </a:lnSpc>
              <a:spcBef>
                <a:spcPts val="0"/>
              </a:spcBef>
              <a:spcAft>
                <a:spcPts val="0"/>
              </a:spcAft>
              <a:buClr>
                <a:schemeClr val="dk1"/>
              </a:buClr>
              <a:buSzPts val="1960"/>
              <a:buNone/>
            </a:pPr>
            <a:r>
              <a:rPr lang="en-US" sz="1960"/>
              <a:t>Early: Mickey Addition</a:t>
            </a:r>
            <a:endParaRPr/>
          </a:p>
          <a:p>
            <a:pPr marL="0" lvl="0" indent="0" algn="l" rtl="0">
              <a:lnSpc>
                <a:spcPct val="70000"/>
              </a:lnSpc>
              <a:spcBef>
                <a:spcPts val="1000"/>
              </a:spcBef>
              <a:spcAft>
                <a:spcPts val="0"/>
              </a:spcAft>
              <a:buClr>
                <a:schemeClr val="dk1"/>
              </a:buClr>
              <a:buSzPts val="1960"/>
              <a:buNone/>
            </a:pPr>
            <a:r>
              <a:rPr lang="en-US" sz="1960"/>
              <a:t>Draw yourself a Mickey addition board, like in the example.</a:t>
            </a:r>
            <a:endParaRPr/>
          </a:p>
          <a:p>
            <a:pPr marL="0" lvl="0" indent="0" algn="l" rtl="0">
              <a:lnSpc>
                <a:spcPct val="70000"/>
              </a:lnSpc>
              <a:spcBef>
                <a:spcPts val="1000"/>
              </a:spcBef>
              <a:spcAft>
                <a:spcPts val="0"/>
              </a:spcAft>
              <a:buClr>
                <a:schemeClr val="dk1"/>
              </a:buClr>
              <a:buSzPts val="1960"/>
              <a:buNone/>
            </a:pPr>
            <a:r>
              <a:rPr lang="en-US" sz="1960"/>
              <a:t>Gather some materials to help with your addition – blocks, buttons, rocks etc. Roll a dice and put that many blocks in his ear, roll again and put that many blocks in his other ear. How many are there all together?</a:t>
            </a:r>
            <a:endParaRPr/>
          </a:p>
          <a:p>
            <a:pPr marL="0" lvl="0" indent="0" algn="l" rtl="0">
              <a:lnSpc>
                <a:spcPct val="70000"/>
              </a:lnSpc>
              <a:spcBef>
                <a:spcPts val="1000"/>
              </a:spcBef>
              <a:spcAft>
                <a:spcPts val="0"/>
              </a:spcAft>
              <a:buClr>
                <a:schemeClr val="dk1"/>
              </a:buClr>
              <a:buSzPts val="1960"/>
              <a:buNone/>
            </a:pPr>
            <a:r>
              <a:rPr lang="en-US" sz="1960"/>
              <a:t>Challenge: Write down your sums.</a:t>
            </a:r>
            <a:endParaRPr/>
          </a:p>
          <a:p>
            <a:pPr marL="0" lvl="0" indent="0" algn="l" rtl="0">
              <a:lnSpc>
                <a:spcPct val="70000"/>
              </a:lnSpc>
              <a:spcBef>
                <a:spcPts val="1000"/>
              </a:spcBef>
              <a:spcAft>
                <a:spcPts val="0"/>
              </a:spcAft>
              <a:buClr>
                <a:schemeClr val="dk1"/>
              </a:buClr>
              <a:buSzPts val="1960"/>
              <a:buNone/>
            </a:pPr>
            <a:endParaRPr sz="1960"/>
          </a:p>
          <a:p>
            <a:pPr marL="0" lvl="0" indent="0" algn="l" rtl="0">
              <a:lnSpc>
                <a:spcPct val="70000"/>
              </a:lnSpc>
              <a:spcBef>
                <a:spcPts val="1000"/>
              </a:spcBef>
              <a:spcAft>
                <a:spcPts val="0"/>
              </a:spcAft>
              <a:buClr>
                <a:schemeClr val="dk1"/>
              </a:buClr>
              <a:buSzPts val="1960"/>
              <a:buNone/>
            </a:pPr>
            <a:r>
              <a:rPr lang="en-US" sz="1960"/>
              <a:t>First: Mickey Place Value</a:t>
            </a:r>
            <a:endParaRPr/>
          </a:p>
          <a:p>
            <a:pPr marL="0" lvl="0" indent="0" algn="l" rtl="0">
              <a:lnSpc>
                <a:spcPct val="70000"/>
              </a:lnSpc>
              <a:spcBef>
                <a:spcPts val="1000"/>
              </a:spcBef>
              <a:spcAft>
                <a:spcPts val="0"/>
              </a:spcAft>
              <a:buClr>
                <a:schemeClr val="dk1"/>
              </a:buClr>
              <a:buSzPts val="1960"/>
              <a:buNone/>
            </a:pPr>
            <a:r>
              <a:rPr lang="en-US" sz="1960"/>
              <a:t>Draw yourself a Mickey place value board, like the example. Have an adult choose a number between 10 and 50. Put the number in the middle of the board and use the ears to show how many tens and units the number is made up of.</a:t>
            </a:r>
            <a:endParaRPr/>
          </a:p>
          <a:p>
            <a:pPr marL="0" lvl="0" indent="0" algn="l" rtl="0">
              <a:lnSpc>
                <a:spcPct val="70000"/>
              </a:lnSpc>
              <a:spcBef>
                <a:spcPts val="1000"/>
              </a:spcBef>
              <a:spcAft>
                <a:spcPts val="0"/>
              </a:spcAft>
              <a:buClr>
                <a:schemeClr val="dk1"/>
              </a:buClr>
              <a:buSzPts val="1960"/>
              <a:buNone/>
            </a:pPr>
            <a:endParaRPr sz="1960"/>
          </a:p>
          <a:p>
            <a:pPr marL="0" lvl="0" indent="0" algn="l" rtl="0">
              <a:lnSpc>
                <a:spcPct val="70000"/>
              </a:lnSpc>
              <a:spcBef>
                <a:spcPts val="1000"/>
              </a:spcBef>
              <a:spcAft>
                <a:spcPts val="0"/>
              </a:spcAft>
              <a:buClr>
                <a:schemeClr val="dk1"/>
              </a:buClr>
              <a:buSzPts val="1820"/>
              <a:buNone/>
            </a:pPr>
            <a:r>
              <a:rPr lang="en-US" sz="1820"/>
              <a:t>Learning Intention:</a:t>
            </a:r>
            <a:r>
              <a:rPr lang="en-US" sz="1820" b="1"/>
              <a:t> Early</a:t>
            </a:r>
            <a:r>
              <a:rPr lang="en-US" sz="1820"/>
              <a:t>: I am learning to add numbers together.  </a:t>
            </a:r>
            <a:r>
              <a:rPr lang="en-US" sz="1820" b="1"/>
              <a:t> First</a:t>
            </a:r>
            <a:r>
              <a:rPr lang="en-US" sz="1820"/>
              <a:t>: I am learning to build numbers using tens and ones.</a:t>
            </a:r>
            <a:endParaRPr/>
          </a:p>
          <a:p>
            <a:pPr marL="0" lvl="0" indent="0" algn="l" rtl="0">
              <a:lnSpc>
                <a:spcPct val="70000"/>
              </a:lnSpc>
              <a:spcBef>
                <a:spcPts val="1000"/>
              </a:spcBef>
              <a:spcAft>
                <a:spcPts val="0"/>
              </a:spcAft>
              <a:buClr>
                <a:schemeClr val="dk1"/>
              </a:buClr>
              <a:buSzPts val="1820"/>
              <a:buNone/>
            </a:pPr>
            <a:r>
              <a:rPr lang="en-US" sz="1820"/>
              <a:t>Success Criteria: </a:t>
            </a:r>
            <a:endParaRPr sz="1820"/>
          </a:p>
          <a:p>
            <a:pPr marL="0" lvl="0" indent="0" algn="l" rtl="0">
              <a:lnSpc>
                <a:spcPct val="70000"/>
              </a:lnSpc>
              <a:spcBef>
                <a:spcPts val="1000"/>
              </a:spcBef>
              <a:spcAft>
                <a:spcPts val="0"/>
              </a:spcAft>
              <a:buClr>
                <a:schemeClr val="dk1"/>
              </a:buClr>
              <a:buSzPts val="1820"/>
              <a:buNone/>
            </a:pPr>
            <a:r>
              <a:rPr lang="en-US" sz="1820" b="1"/>
              <a:t>Early:</a:t>
            </a:r>
            <a:r>
              <a:rPr lang="en-US" sz="1820"/>
              <a:t> I can count carefully. I can use strategies to help me add numbers, such as: number lines, objects or my fingers. </a:t>
            </a:r>
            <a:endParaRPr sz="1820"/>
          </a:p>
          <a:p>
            <a:pPr marL="0" lvl="0" indent="0" algn="l" rtl="0">
              <a:lnSpc>
                <a:spcPct val="70000"/>
              </a:lnSpc>
              <a:spcBef>
                <a:spcPts val="1000"/>
              </a:spcBef>
              <a:spcAft>
                <a:spcPts val="0"/>
              </a:spcAft>
              <a:buClr>
                <a:schemeClr val="dk1"/>
              </a:buClr>
              <a:buSzPts val="1820"/>
              <a:buNone/>
            </a:pPr>
            <a:r>
              <a:rPr lang="en-US" sz="1820"/>
              <a:t> </a:t>
            </a:r>
            <a:r>
              <a:rPr lang="en-US" sz="1820" b="1"/>
              <a:t>First:</a:t>
            </a:r>
            <a:r>
              <a:rPr lang="en-US" sz="1820"/>
              <a:t> I can split a number into its tens and ones.  </a:t>
            </a:r>
            <a:endParaRPr sz="182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59" name="Google Shape;359;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a:t>HWB</a:t>
            </a:r>
            <a:endParaRPr/>
          </a:p>
        </p:txBody>
      </p:sp>
      <p:sp>
        <p:nvSpPr>
          <p:cNvPr id="360" name="Google Shape;360;p4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r>
              <a:rPr lang="en-US"/>
              <a:t>Watch the video of the parade. Can you join in with any of the dancing?</a:t>
            </a:r>
            <a:endParaRPr/>
          </a:p>
          <a:p>
            <a:pPr marL="0" lvl="0" indent="0" algn="l" rtl="0">
              <a:lnSpc>
                <a:spcPct val="90000"/>
              </a:lnSpc>
              <a:spcBef>
                <a:spcPts val="1000"/>
              </a:spcBef>
              <a:spcAft>
                <a:spcPts val="0"/>
              </a:spcAft>
              <a:buClr>
                <a:schemeClr val="dk1"/>
              </a:buClr>
              <a:buSzPts val="2800"/>
              <a:buNone/>
            </a:pPr>
            <a:endParaRPr/>
          </a:p>
          <a:p>
            <a:pPr marL="0" lvl="0" indent="0" algn="l" rtl="0">
              <a:lnSpc>
                <a:spcPct val="90000"/>
              </a:lnSpc>
              <a:spcBef>
                <a:spcPts val="1000"/>
              </a:spcBef>
              <a:spcAft>
                <a:spcPts val="0"/>
              </a:spcAft>
              <a:buClr>
                <a:schemeClr val="dk1"/>
              </a:buClr>
              <a:buSzPts val="2800"/>
              <a:buNone/>
            </a:pPr>
            <a:r>
              <a:rPr lang="en-US" u="sng">
                <a:solidFill>
                  <a:schemeClr val="hlink"/>
                </a:solidFill>
                <a:hlinkClick r:id="rId3"/>
              </a:rPr>
              <a:t>https://www.youtube.com/watch?v=rR-KP8KH1Ng</a:t>
            </a:r>
            <a:endParaRPr/>
          </a:p>
          <a:p>
            <a:pPr marL="0" lvl="0" indent="0" algn="l" rtl="0">
              <a:lnSpc>
                <a:spcPct val="90000"/>
              </a:lnSpc>
              <a:spcBef>
                <a:spcPts val="1000"/>
              </a:spcBef>
              <a:spcAft>
                <a:spcPts val="0"/>
              </a:spcAft>
              <a:buClr>
                <a:schemeClr val="dk1"/>
              </a:buClr>
              <a:buSzPts val="2800"/>
              <a:buNone/>
            </a:pPr>
            <a:endParaRPr/>
          </a:p>
          <a:p>
            <a:pPr marL="0" lvl="0" indent="0" algn="l" rtl="0">
              <a:lnSpc>
                <a:spcPct val="90000"/>
              </a:lnSpc>
              <a:spcBef>
                <a:spcPts val="1000"/>
              </a:spcBef>
              <a:spcAft>
                <a:spcPts val="0"/>
              </a:spcAft>
              <a:buClr>
                <a:schemeClr val="dk1"/>
              </a:buClr>
              <a:buSzPts val="1800"/>
              <a:buNone/>
            </a:pPr>
            <a:r>
              <a:rPr lang="en-US" sz="1800"/>
              <a:t>Learning Intention: I am learning to follow movements that I see.</a:t>
            </a:r>
            <a:endParaRPr/>
          </a:p>
          <a:p>
            <a:pPr marL="0" lvl="0" indent="0" algn="l" rtl="0">
              <a:lnSpc>
                <a:spcPct val="90000"/>
              </a:lnSpc>
              <a:spcBef>
                <a:spcPts val="1000"/>
              </a:spcBef>
              <a:spcAft>
                <a:spcPts val="0"/>
              </a:spcAft>
              <a:buClr>
                <a:schemeClr val="dk1"/>
              </a:buClr>
              <a:buSzPts val="1800"/>
              <a:buNone/>
            </a:pPr>
            <a:r>
              <a:rPr lang="en-US" sz="1800"/>
              <a:t>Success Criteria: </a:t>
            </a:r>
            <a:endParaRPr sz="1800"/>
          </a:p>
          <a:p>
            <a:pPr marL="228600" lvl="0" indent="-228600" algn="l" rtl="0">
              <a:lnSpc>
                <a:spcPct val="90000"/>
              </a:lnSpc>
              <a:spcBef>
                <a:spcPts val="1000"/>
              </a:spcBef>
              <a:spcAft>
                <a:spcPts val="0"/>
              </a:spcAft>
              <a:buClr>
                <a:schemeClr val="dk1"/>
              </a:buClr>
              <a:buSzPts val="1800"/>
              <a:buChar char="•"/>
            </a:pPr>
            <a:r>
              <a:rPr lang="en-US" sz="1800"/>
              <a:t>I can follow movements.</a:t>
            </a:r>
            <a:endParaRPr sz="1800"/>
          </a:p>
          <a:p>
            <a:pPr marL="228600" lvl="0" indent="-228600" algn="l" rtl="0">
              <a:lnSpc>
                <a:spcPct val="90000"/>
              </a:lnSpc>
              <a:spcBef>
                <a:spcPts val="1000"/>
              </a:spcBef>
              <a:spcAft>
                <a:spcPts val="0"/>
              </a:spcAft>
              <a:buClr>
                <a:schemeClr val="dk1"/>
              </a:buClr>
              <a:buSzPts val="1800"/>
              <a:buChar char="•"/>
            </a:pPr>
            <a:r>
              <a:rPr lang="en-US" sz="1800"/>
              <a:t>I can create my own dance.</a:t>
            </a:r>
            <a:endParaRPr sz="1800"/>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2348</Words>
  <Application>Microsoft Office PowerPoint</Application>
  <PresentationFormat>Widescreen</PresentationFormat>
  <Paragraphs>254</Paragraphs>
  <Slides>32</Slides>
  <Notes>32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Office Theme</vt:lpstr>
      <vt:lpstr>Disney Virtual Trip</vt:lpstr>
      <vt:lpstr>Monday</vt:lpstr>
      <vt:lpstr>Monday: Art</vt:lpstr>
      <vt:lpstr>Monday: Numeracy Get a toy figure or teddy…</vt:lpstr>
      <vt:lpstr>Monday: Writing</vt:lpstr>
      <vt:lpstr>Tuesday</vt:lpstr>
      <vt:lpstr>Tuesday: HWB</vt:lpstr>
      <vt:lpstr>Tuesday: Numeracy</vt:lpstr>
      <vt:lpstr>PowerPoint Presentation</vt:lpstr>
      <vt:lpstr>Tuesday: IDL</vt:lpstr>
      <vt:lpstr>PowerPoint Presentation</vt:lpstr>
      <vt:lpstr>Wednesday </vt:lpstr>
      <vt:lpstr>Wednesday: Reading</vt:lpstr>
      <vt:lpstr>PowerPoint Presentation</vt:lpstr>
      <vt:lpstr>PowerPoint Presentation</vt:lpstr>
      <vt:lpstr>PowerPoint Presentation</vt:lpstr>
      <vt:lpstr>Wednesday: Writing</vt:lpstr>
      <vt:lpstr>Wednesday: HWB</vt:lpstr>
      <vt:lpstr>Wednesday: IDL</vt:lpstr>
      <vt:lpstr>Thursday</vt:lpstr>
      <vt:lpstr>Thursday: Reading</vt:lpstr>
      <vt:lpstr>PowerPoint Presentation</vt:lpstr>
      <vt:lpstr>PowerPoint Presentation</vt:lpstr>
      <vt:lpstr>Writing</vt:lpstr>
      <vt:lpstr>Numeracy: Mild</vt:lpstr>
      <vt:lpstr>Numeracy: Hot/Spicy</vt:lpstr>
      <vt:lpstr>IDL</vt:lpstr>
      <vt:lpstr>Friday</vt:lpstr>
      <vt:lpstr>IDL</vt:lpstr>
      <vt:lpstr>Reading</vt:lpstr>
      <vt:lpstr>Numeracy</vt:lpstr>
      <vt:lpstr>HWB</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Disney Virtual Trip</dc:title>
  <dc:creator>Ashley Mackay</dc:creator>
  <cp:lastModifiedBy>Ashley Mackay</cp:lastModifiedBy>
  <cp:revision>1</cp:revision>
  <dcterms:modified xsi:type="dcterms:W3CDTF">2020-06-15T09:51:49Z</dcterms:modified>
</cp:coreProperties>
</file>